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59" r:id="rId3"/>
    <p:sldId id="258" r:id="rId4"/>
    <p:sldId id="260" r:id="rId5"/>
    <p:sldId id="261" r:id="rId6"/>
    <p:sldId id="451" r:id="rId7"/>
    <p:sldId id="452" r:id="rId8"/>
    <p:sldId id="453" r:id="rId9"/>
    <p:sldId id="476" r:id="rId10"/>
    <p:sldId id="454" r:id="rId11"/>
    <p:sldId id="455" r:id="rId12"/>
    <p:sldId id="456" r:id="rId13"/>
    <p:sldId id="475" r:id="rId14"/>
    <p:sldId id="465" r:id="rId15"/>
    <p:sldId id="466" r:id="rId16"/>
    <p:sldId id="478" r:id="rId17"/>
    <p:sldId id="467" r:id="rId18"/>
    <p:sldId id="468" r:id="rId19"/>
    <p:sldId id="469" r:id="rId20"/>
    <p:sldId id="470" r:id="rId21"/>
    <p:sldId id="262" r:id="rId22"/>
    <p:sldId id="263" r:id="rId23"/>
    <p:sldId id="264" r:id="rId24"/>
    <p:sldId id="265" r:id="rId25"/>
    <p:sldId id="266" r:id="rId26"/>
    <p:sldId id="269" r:id="rId27"/>
    <p:sldId id="477" r:id="rId28"/>
    <p:sldId id="273" r:id="rId29"/>
    <p:sldId id="274" r:id="rId30"/>
    <p:sldId id="275" r:id="rId31"/>
    <p:sldId id="276" r:id="rId32"/>
    <p:sldId id="270" r:id="rId33"/>
    <p:sldId id="471" r:id="rId34"/>
    <p:sldId id="472" r:id="rId35"/>
    <p:sldId id="473" r:id="rId36"/>
    <p:sldId id="474" r:id="rId37"/>
    <p:sldId id="271" r:id="rId38"/>
    <p:sldId id="294" r:id="rId39"/>
    <p:sldId id="323" r:id="rId40"/>
    <p:sldId id="324" r:id="rId4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  <a:srgbClr val="FF8AD8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C3686-902F-7F40-9DB0-5E0CD505DDF4}" v="3" dt="2023-02-07T07:47:32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/>
    <p:restoredTop sz="90272"/>
  </p:normalViewPr>
  <p:slideViewPr>
    <p:cSldViewPr snapToGrid="0" snapToObjects="1">
      <p:cViewPr varScale="1">
        <p:scale>
          <a:sx n="103" d="100"/>
          <a:sy n="103" d="100"/>
        </p:scale>
        <p:origin x="16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R ANWAR" userId="c1720d63-2acc-4633-aa0b-51ca7356e534" providerId="ADAL" clId="{423C3686-902F-7F40-9DB0-5E0CD505DDF4}"/>
    <pc:docChg chg="custSel addSld modSld">
      <pc:chgData name="AMAR ANWAR" userId="c1720d63-2acc-4633-aa0b-51ca7356e534" providerId="ADAL" clId="{423C3686-902F-7F40-9DB0-5E0CD505DDF4}" dt="2023-02-07T07:47:32.702" v="6"/>
      <pc:docMkLst>
        <pc:docMk/>
      </pc:docMkLst>
      <pc:sldChg chg="add">
        <pc:chgData name="AMAR ANWAR" userId="c1720d63-2acc-4633-aa0b-51ca7356e534" providerId="ADAL" clId="{423C3686-902F-7F40-9DB0-5E0CD505DDF4}" dt="2023-02-07T07:46:03.793" v="4"/>
        <pc:sldMkLst>
          <pc:docMk/>
          <pc:sldMk cId="3423503679" sldId="294"/>
        </pc:sldMkLst>
      </pc:sldChg>
      <pc:sldChg chg="add">
        <pc:chgData name="AMAR ANWAR" userId="c1720d63-2acc-4633-aa0b-51ca7356e534" providerId="ADAL" clId="{423C3686-902F-7F40-9DB0-5E0CD505DDF4}" dt="2023-02-07T07:47:07.087" v="5"/>
        <pc:sldMkLst>
          <pc:docMk/>
          <pc:sldMk cId="1666970422" sldId="323"/>
        </pc:sldMkLst>
      </pc:sldChg>
      <pc:sldChg chg="add">
        <pc:chgData name="AMAR ANWAR" userId="c1720d63-2acc-4633-aa0b-51ca7356e534" providerId="ADAL" clId="{423C3686-902F-7F40-9DB0-5E0CD505DDF4}" dt="2023-02-07T07:47:32.702" v="6"/>
        <pc:sldMkLst>
          <pc:docMk/>
          <pc:sldMk cId="2547981693" sldId="324"/>
        </pc:sldMkLst>
      </pc:sldChg>
      <pc:sldChg chg="modSp mod">
        <pc:chgData name="AMAR ANWAR" userId="c1720d63-2acc-4633-aa0b-51ca7356e534" providerId="ADAL" clId="{423C3686-902F-7F40-9DB0-5E0CD505DDF4}" dt="2022-09-21T02:59:09.623" v="3" actId="27636"/>
        <pc:sldMkLst>
          <pc:docMk/>
          <pc:sldMk cId="1471364220" sldId="469"/>
        </pc:sldMkLst>
        <pc:spChg chg="mod">
          <ac:chgData name="AMAR ANWAR" userId="c1720d63-2acc-4633-aa0b-51ca7356e534" providerId="ADAL" clId="{423C3686-902F-7F40-9DB0-5E0CD505DDF4}" dt="2022-09-21T02:59:09.623" v="3" actId="27636"/>
          <ac:spMkLst>
            <pc:docMk/>
            <pc:sldMk cId="1471364220" sldId="469"/>
            <ac:spMk id="3" creationId="{00000000-0000-0000-0000-000000000000}"/>
          </ac:spMkLst>
        </pc:spChg>
      </pc:sldChg>
    </pc:docChg>
  </pc:docChgLst>
  <pc:docChgLst>
    <pc:chgData name="ANWAR AMAR" userId="c1720d63-2acc-4633-aa0b-51ca7356e534" providerId="ADAL" clId="{5FBC7B8E-AE19-6D49-B098-A035E0929C98}"/>
    <pc:docChg chg="custSel addSld modSld sldOrd modMainMaster">
      <pc:chgData name="ANWAR AMAR" userId="c1720d63-2acc-4633-aa0b-51ca7356e534" providerId="ADAL" clId="{5FBC7B8E-AE19-6D49-B098-A035E0929C98}" dt="2022-03-28T01:09:02.333" v="1232" actId="313"/>
      <pc:docMkLst>
        <pc:docMk/>
      </pc:docMkLst>
      <pc:sldChg chg="modSp mod">
        <pc:chgData name="ANWAR AMAR" userId="c1720d63-2acc-4633-aa0b-51ca7356e534" providerId="ADAL" clId="{5FBC7B8E-AE19-6D49-B098-A035E0929C98}" dt="2022-03-15T23:37:30.670" v="35" actId="20577"/>
        <pc:sldMkLst>
          <pc:docMk/>
          <pc:sldMk cId="4193798917" sldId="264"/>
        </pc:sldMkLst>
        <pc:spChg chg="mod">
          <ac:chgData name="ANWAR AMAR" userId="c1720d63-2acc-4633-aa0b-51ca7356e534" providerId="ADAL" clId="{5FBC7B8E-AE19-6D49-B098-A035E0929C98}" dt="2022-03-15T23:37:30.670" v="35" actId="20577"/>
          <ac:spMkLst>
            <pc:docMk/>
            <pc:sldMk cId="4193798917" sldId="264"/>
            <ac:spMk id="3" creationId="{00000000-0000-0000-0000-000000000000}"/>
          </ac:spMkLst>
        </pc:spChg>
      </pc:sldChg>
      <pc:sldChg chg="modSp mod">
        <pc:chgData name="ANWAR AMAR" userId="c1720d63-2acc-4633-aa0b-51ca7356e534" providerId="ADAL" clId="{5FBC7B8E-AE19-6D49-B098-A035E0929C98}" dt="2022-03-15T23:37:35.441" v="38" actId="20577"/>
        <pc:sldMkLst>
          <pc:docMk/>
          <pc:sldMk cId="1533167398" sldId="265"/>
        </pc:sldMkLst>
        <pc:spChg chg="mod">
          <ac:chgData name="ANWAR AMAR" userId="c1720d63-2acc-4633-aa0b-51ca7356e534" providerId="ADAL" clId="{5FBC7B8E-AE19-6D49-B098-A035E0929C98}" dt="2022-03-15T23:37:35.441" v="38" actId="20577"/>
          <ac:spMkLst>
            <pc:docMk/>
            <pc:sldMk cId="1533167398" sldId="265"/>
            <ac:spMk id="3" creationId="{00000000-0000-0000-0000-000000000000}"/>
          </ac:spMkLst>
        </pc:spChg>
      </pc:sldChg>
      <pc:sldChg chg="modSp mod">
        <pc:chgData name="ANWAR AMAR" userId="c1720d63-2acc-4633-aa0b-51ca7356e534" providerId="ADAL" clId="{5FBC7B8E-AE19-6D49-B098-A035E0929C98}" dt="2022-03-15T23:37:40.553" v="41" actId="20577"/>
        <pc:sldMkLst>
          <pc:docMk/>
          <pc:sldMk cId="3253781607" sldId="266"/>
        </pc:sldMkLst>
        <pc:spChg chg="mod">
          <ac:chgData name="ANWAR AMAR" userId="c1720d63-2acc-4633-aa0b-51ca7356e534" providerId="ADAL" clId="{5FBC7B8E-AE19-6D49-B098-A035E0929C98}" dt="2022-03-15T23:37:40.553" v="41" actId="20577"/>
          <ac:spMkLst>
            <pc:docMk/>
            <pc:sldMk cId="3253781607" sldId="266"/>
            <ac:spMk id="3" creationId="{00000000-0000-0000-0000-000000000000}"/>
          </ac:spMkLst>
        </pc:spChg>
      </pc:sldChg>
      <pc:sldChg chg="modSp mod">
        <pc:chgData name="ANWAR AMAR" userId="c1720d63-2acc-4633-aa0b-51ca7356e534" providerId="ADAL" clId="{5FBC7B8E-AE19-6D49-B098-A035E0929C98}" dt="2022-03-22T05:55:38.262" v="141" actId="207"/>
        <pc:sldMkLst>
          <pc:docMk/>
          <pc:sldMk cId="2104467882" sldId="269"/>
        </pc:sldMkLst>
        <pc:spChg chg="mod">
          <ac:chgData name="ANWAR AMAR" userId="c1720d63-2acc-4633-aa0b-51ca7356e534" providerId="ADAL" clId="{5FBC7B8E-AE19-6D49-B098-A035E0929C98}" dt="2022-03-22T05:55:38.262" v="141" actId="207"/>
          <ac:spMkLst>
            <pc:docMk/>
            <pc:sldMk cId="2104467882" sldId="269"/>
            <ac:spMk id="3" creationId="{00000000-0000-0000-0000-000000000000}"/>
          </ac:spMkLst>
        </pc:spChg>
      </pc:sldChg>
      <pc:sldChg chg="modSp mod">
        <pc:chgData name="ANWAR AMAR" userId="c1720d63-2acc-4633-aa0b-51ca7356e534" providerId="ADAL" clId="{5FBC7B8E-AE19-6D49-B098-A035E0929C98}" dt="2022-03-25T01:39:11.922" v="240" actId="1076"/>
        <pc:sldMkLst>
          <pc:docMk/>
          <pc:sldMk cId="1083800877" sldId="270"/>
        </pc:sldMkLst>
        <pc:picChg chg="mod">
          <ac:chgData name="ANWAR AMAR" userId="c1720d63-2acc-4633-aa0b-51ca7356e534" providerId="ADAL" clId="{5FBC7B8E-AE19-6D49-B098-A035E0929C98}" dt="2022-03-25T01:39:11.922" v="240" actId="1076"/>
          <ac:picMkLst>
            <pc:docMk/>
            <pc:sldMk cId="1083800877" sldId="270"/>
            <ac:picMk id="6" creationId="{00000000-0000-0000-0000-000000000000}"/>
          </ac:picMkLst>
        </pc:picChg>
      </pc:sldChg>
      <pc:sldChg chg="modSp mod ord">
        <pc:chgData name="ANWAR AMAR" userId="c1720d63-2acc-4633-aa0b-51ca7356e534" providerId="ADAL" clId="{5FBC7B8E-AE19-6D49-B098-A035E0929C98}" dt="2022-03-25T01:07:10.788" v="237" actId="5793"/>
        <pc:sldMkLst>
          <pc:docMk/>
          <pc:sldMk cId="2579229569" sldId="271"/>
        </pc:sldMkLst>
        <pc:spChg chg="mod">
          <ac:chgData name="ANWAR AMAR" userId="c1720d63-2acc-4633-aa0b-51ca7356e534" providerId="ADAL" clId="{5FBC7B8E-AE19-6D49-B098-A035E0929C98}" dt="2022-03-25T01:07:10.788" v="237" actId="5793"/>
          <ac:spMkLst>
            <pc:docMk/>
            <pc:sldMk cId="2579229569" sldId="271"/>
            <ac:spMk id="3" creationId="{00000000-0000-0000-0000-000000000000}"/>
          </ac:spMkLst>
        </pc:spChg>
      </pc:sldChg>
      <pc:sldChg chg="modSp mod">
        <pc:chgData name="ANWAR AMAR" userId="c1720d63-2acc-4633-aa0b-51ca7356e534" providerId="ADAL" clId="{5FBC7B8E-AE19-6D49-B098-A035E0929C98}" dt="2022-03-22T05:26:03.638" v="134" actId="21"/>
        <pc:sldMkLst>
          <pc:docMk/>
          <pc:sldMk cId="1154972613" sldId="275"/>
        </pc:sldMkLst>
        <pc:spChg chg="mod">
          <ac:chgData name="ANWAR AMAR" userId="c1720d63-2acc-4633-aa0b-51ca7356e534" providerId="ADAL" clId="{5FBC7B8E-AE19-6D49-B098-A035E0929C98}" dt="2022-03-22T05:26:03.638" v="134" actId="21"/>
          <ac:spMkLst>
            <pc:docMk/>
            <pc:sldMk cId="1154972613" sldId="275"/>
            <ac:spMk id="3" creationId="{00000000-0000-0000-0000-000000000000}"/>
          </ac:spMkLst>
        </pc:spChg>
      </pc:sldChg>
      <pc:sldChg chg="modSp mod">
        <pc:chgData name="ANWAR AMAR" userId="c1720d63-2acc-4633-aa0b-51ca7356e534" providerId="ADAL" clId="{5FBC7B8E-AE19-6D49-B098-A035E0929C98}" dt="2022-03-22T05:26:07.100" v="137"/>
        <pc:sldMkLst>
          <pc:docMk/>
          <pc:sldMk cId="2964596424" sldId="276"/>
        </pc:sldMkLst>
        <pc:spChg chg="mod">
          <ac:chgData name="ANWAR AMAR" userId="c1720d63-2acc-4633-aa0b-51ca7356e534" providerId="ADAL" clId="{5FBC7B8E-AE19-6D49-B098-A035E0929C98}" dt="2022-03-22T05:26:07.100" v="137"/>
          <ac:spMkLst>
            <pc:docMk/>
            <pc:sldMk cId="2964596424" sldId="276"/>
            <ac:spMk id="3" creationId="{00000000-0000-0000-0000-000000000000}"/>
          </ac:spMkLst>
        </pc:spChg>
      </pc:sldChg>
      <pc:sldChg chg="modSp mod">
        <pc:chgData name="ANWAR AMAR" userId="c1720d63-2acc-4633-aa0b-51ca7356e534" providerId="ADAL" clId="{5FBC7B8E-AE19-6D49-B098-A035E0929C98}" dt="2022-03-15T23:32:51.503" v="26" actId="27636"/>
        <pc:sldMkLst>
          <pc:docMk/>
          <pc:sldMk cId="1471364220" sldId="469"/>
        </pc:sldMkLst>
        <pc:spChg chg="mod">
          <ac:chgData name="ANWAR AMAR" userId="c1720d63-2acc-4633-aa0b-51ca7356e534" providerId="ADAL" clId="{5FBC7B8E-AE19-6D49-B098-A035E0929C98}" dt="2022-03-15T23:32:51.503" v="26" actId="27636"/>
          <ac:spMkLst>
            <pc:docMk/>
            <pc:sldMk cId="1471364220" sldId="469"/>
            <ac:spMk id="3" creationId="{00000000-0000-0000-0000-000000000000}"/>
          </ac:spMkLst>
        </pc:spChg>
      </pc:sldChg>
      <pc:sldChg chg="modSp mod">
        <pc:chgData name="ANWAR AMAR" userId="c1720d63-2acc-4633-aa0b-51ca7356e534" providerId="ADAL" clId="{5FBC7B8E-AE19-6D49-B098-A035E0929C98}" dt="2022-03-15T23:32:58.295" v="32" actId="20577"/>
        <pc:sldMkLst>
          <pc:docMk/>
          <pc:sldMk cId="3277611901" sldId="470"/>
        </pc:sldMkLst>
        <pc:spChg chg="mod">
          <ac:chgData name="ANWAR AMAR" userId="c1720d63-2acc-4633-aa0b-51ca7356e534" providerId="ADAL" clId="{5FBC7B8E-AE19-6D49-B098-A035E0929C98}" dt="2022-03-15T23:32:58.295" v="32" actId="20577"/>
          <ac:spMkLst>
            <pc:docMk/>
            <pc:sldMk cId="3277611901" sldId="470"/>
            <ac:spMk id="2" creationId="{00000000-0000-0000-0000-000000000000}"/>
          </ac:spMkLst>
        </pc:spChg>
      </pc:sldChg>
      <pc:sldChg chg="ord">
        <pc:chgData name="ANWAR AMAR" userId="c1720d63-2acc-4633-aa0b-51ca7356e534" providerId="ADAL" clId="{5FBC7B8E-AE19-6D49-B098-A035E0929C98}" dt="2022-03-25T00:51:46.720" v="151" actId="20578"/>
        <pc:sldMkLst>
          <pc:docMk/>
          <pc:sldMk cId="1860229290" sldId="474"/>
        </pc:sldMkLst>
      </pc:sldChg>
      <pc:sldChg chg="modSp new mod">
        <pc:chgData name="ANWAR AMAR" userId="c1720d63-2acc-4633-aa0b-51ca7356e534" providerId="ADAL" clId="{5FBC7B8E-AE19-6D49-B098-A035E0929C98}" dt="2022-03-16T00:48:30.874" v="113" actId="20577"/>
        <pc:sldMkLst>
          <pc:docMk/>
          <pc:sldMk cId="2725009010" sldId="476"/>
        </pc:sldMkLst>
        <pc:spChg chg="mod">
          <ac:chgData name="ANWAR AMAR" userId="c1720d63-2acc-4633-aa0b-51ca7356e534" providerId="ADAL" clId="{5FBC7B8E-AE19-6D49-B098-A035E0929C98}" dt="2022-03-16T00:46:25.988" v="60" actId="20577"/>
          <ac:spMkLst>
            <pc:docMk/>
            <pc:sldMk cId="2725009010" sldId="476"/>
            <ac:spMk id="2" creationId="{C583C1AA-A427-8242-A42F-795A6449842C}"/>
          </ac:spMkLst>
        </pc:spChg>
        <pc:spChg chg="mod">
          <ac:chgData name="ANWAR AMAR" userId="c1720d63-2acc-4633-aa0b-51ca7356e534" providerId="ADAL" clId="{5FBC7B8E-AE19-6D49-B098-A035E0929C98}" dt="2022-03-16T00:48:30.874" v="113" actId="20577"/>
          <ac:spMkLst>
            <pc:docMk/>
            <pc:sldMk cId="2725009010" sldId="476"/>
            <ac:spMk id="3" creationId="{BE412D32-11B3-E040-B710-0BAA792E1DF9}"/>
          </ac:spMkLst>
        </pc:spChg>
      </pc:sldChg>
      <pc:sldChg chg="addSp delSp modSp new mod">
        <pc:chgData name="ANWAR AMAR" userId="c1720d63-2acc-4633-aa0b-51ca7356e534" providerId="ADAL" clId="{5FBC7B8E-AE19-6D49-B098-A035E0929C98}" dt="2022-03-22T05:23:17.613" v="130" actId="14100"/>
        <pc:sldMkLst>
          <pc:docMk/>
          <pc:sldMk cId="2515867156" sldId="477"/>
        </pc:sldMkLst>
        <pc:spChg chg="mod">
          <ac:chgData name="ANWAR AMAR" userId="c1720d63-2acc-4633-aa0b-51ca7356e534" providerId="ADAL" clId="{5FBC7B8E-AE19-6D49-B098-A035E0929C98}" dt="2022-03-22T05:22:39.985" v="124" actId="20577"/>
          <ac:spMkLst>
            <pc:docMk/>
            <pc:sldMk cId="2515867156" sldId="477"/>
            <ac:spMk id="2" creationId="{6C0FB37D-5029-1B4F-8A95-0ECD2446651A}"/>
          </ac:spMkLst>
        </pc:spChg>
        <pc:spChg chg="del">
          <ac:chgData name="ANWAR AMAR" userId="c1720d63-2acc-4633-aa0b-51ca7356e534" providerId="ADAL" clId="{5FBC7B8E-AE19-6D49-B098-A035E0929C98}" dt="2022-03-22T05:22:41.880" v="125"/>
          <ac:spMkLst>
            <pc:docMk/>
            <pc:sldMk cId="2515867156" sldId="477"/>
            <ac:spMk id="3" creationId="{EFC2162F-EDAB-0A44-99D0-85E1213514FD}"/>
          </ac:spMkLst>
        </pc:spChg>
        <pc:spChg chg="add mod">
          <ac:chgData name="ANWAR AMAR" userId="c1720d63-2acc-4633-aa0b-51ca7356e534" providerId="ADAL" clId="{5FBC7B8E-AE19-6D49-B098-A035E0929C98}" dt="2022-03-22T05:23:04.362" v="127"/>
          <ac:spMkLst>
            <pc:docMk/>
            <pc:sldMk cId="2515867156" sldId="477"/>
            <ac:spMk id="6" creationId="{9217C25F-0544-344A-B49E-19A2CFAD1B43}"/>
          </ac:spMkLst>
        </pc:spChg>
        <pc:graphicFrameChg chg="add del mod">
          <ac:chgData name="ANWAR AMAR" userId="c1720d63-2acc-4633-aa0b-51ca7356e534" providerId="ADAL" clId="{5FBC7B8E-AE19-6D49-B098-A035E0929C98}" dt="2022-03-22T05:22:54.600" v="126" actId="21"/>
          <ac:graphicFrameMkLst>
            <pc:docMk/>
            <pc:sldMk cId="2515867156" sldId="477"/>
            <ac:graphicFrameMk id="4" creationId="{7ABE6CF0-5D5D-7043-A4E1-14D78B7DF168}"/>
          </ac:graphicFrameMkLst>
        </pc:graphicFrameChg>
        <pc:graphicFrameChg chg="add mod modGraphic">
          <ac:chgData name="ANWAR AMAR" userId="c1720d63-2acc-4633-aa0b-51ca7356e534" providerId="ADAL" clId="{5FBC7B8E-AE19-6D49-B098-A035E0929C98}" dt="2022-03-22T05:23:17.613" v="130" actId="14100"/>
          <ac:graphicFrameMkLst>
            <pc:docMk/>
            <pc:sldMk cId="2515867156" sldId="477"/>
            <ac:graphicFrameMk id="7" creationId="{FDF23913-BFDD-214D-B109-6408E530BCA2}"/>
          </ac:graphicFrameMkLst>
        </pc:graphicFrameChg>
      </pc:sldChg>
      <pc:sldChg chg="modSp new mod">
        <pc:chgData name="ANWAR AMAR" userId="c1720d63-2acc-4633-aa0b-51ca7356e534" providerId="ADAL" clId="{5FBC7B8E-AE19-6D49-B098-A035E0929C98}" dt="2022-03-28T01:09:02.333" v="1232" actId="313"/>
        <pc:sldMkLst>
          <pc:docMk/>
          <pc:sldMk cId="4152615276" sldId="478"/>
        </pc:sldMkLst>
        <pc:spChg chg="mod">
          <ac:chgData name="ANWAR AMAR" userId="c1720d63-2acc-4633-aa0b-51ca7356e534" providerId="ADAL" clId="{5FBC7B8E-AE19-6D49-B098-A035E0929C98}" dt="2022-03-28T01:04:55.417" v="1159" actId="20577"/>
          <ac:spMkLst>
            <pc:docMk/>
            <pc:sldMk cId="4152615276" sldId="478"/>
            <ac:spMk id="2" creationId="{284B85E1-5160-9044-9CA8-EA05626C8C3E}"/>
          </ac:spMkLst>
        </pc:spChg>
        <pc:spChg chg="mod">
          <ac:chgData name="ANWAR AMAR" userId="c1720d63-2acc-4633-aa0b-51ca7356e534" providerId="ADAL" clId="{5FBC7B8E-AE19-6D49-B098-A035E0929C98}" dt="2022-03-28T01:09:02.333" v="1232" actId="313"/>
          <ac:spMkLst>
            <pc:docMk/>
            <pc:sldMk cId="4152615276" sldId="478"/>
            <ac:spMk id="3" creationId="{9DA0979E-190B-9940-834F-44F3D994869A}"/>
          </ac:spMkLst>
        </pc:spChg>
      </pc:sldChg>
      <pc:sldMasterChg chg="modSldLayout">
        <pc:chgData name="ANWAR AMAR" userId="c1720d63-2acc-4633-aa0b-51ca7356e534" providerId="ADAL" clId="{5FBC7B8E-AE19-6D49-B098-A035E0929C98}" dt="2022-03-04T05:29:34.327" v="20" actId="20577"/>
        <pc:sldMasterMkLst>
          <pc:docMk/>
          <pc:sldMasterMk cId="3462578664" sldId="2147483648"/>
        </pc:sldMasterMkLst>
        <pc:sldLayoutChg chg="addSp modSp mod">
          <pc:chgData name="ANWAR AMAR" userId="c1720d63-2acc-4633-aa0b-51ca7356e534" providerId="ADAL" clId="{5FBC7B8E-AE19-6D49-B098-A035E0929C98}" dt="2022-03-04T05:29:34.327" v="20" actId="20577"/>
          <pc:sldLayoutMkLst>
            <pc:docMk/>
            <pc:sldMasterMk cId="3462578664" sldId="2147483648"/>
            <pc:sldLayoutMk cId="40368975" sldId="2147483650"/>
          </pc:sldLayoutMkLst>
          <pc:spChg chg="add mod">
            <ac:chgData name="ANWAR AMAR" userId="c1720d63-2acc-4633-aa0b-51ca7356e534" providerId="ADAL" clId="{5FBC7B8E-AE19-6D49-B098-A035E0929C98}" dt="2022-03-04T05:29:34.327" v="20" actId="20577"/>
            <ac:spMkLst>
              <pc:docMk/>
              <pc:sldMasterMk cId="3462578664" sldId="2147483648"/>
              <pc:sldLayoutMk cId="40368975" sldId="2147483650"/>
              <ac:spMk id="5" creationId="{1CF5CEEF-F100-014C-B6D8-125FC155269E}"/>
            </ac:spMkLst>
          </pc:spChg>
        </pc:sldLayoutChg>
      </pc:sldMasterChg>
    </pc:docChg>
  </pc:docChgLst>
  <pc:docChgLst>
    <pc:chgData name="AMAR ANWAR" userId="c1720d63-2acc-4633-aa0b-51ca7356e534" providerId="ADAL" clId="{09E845DA-88C7-364D-A359-4234EA7B5666}"/>
    <pc:docChg chg="modSld">
      <pc:chgData name="AMAR ANWAR" userId="c1720d63-2acc-4633-aa0b-51ca7356e534" providerId="ADAL" clId="{09E845DA-88C7-364D-A359-4234EA7B5666}" dt="2022-03-25T16:29:02.513" v="0" actId="1076"/>
      <pc:docMkLst>
        <pc:docMk/>
      </pc:docMkLst>
      <pc:sldChg chg="modSp mod">
        <pc:chgData name="AMAR ANWAR" userId="c1720d63-2acc-4633-aa0b-51ca7356e534" providerId="ADAL" clId="{09E845DA-88C7-364D-A359-4234EA7B5666}" dt="2022-03-25T16:29:02.513" v="0" actId="1076"/>
        <pc:sldMkLst>
          <pc:docMk/>
          <pc:sldMk cId="1083800877" sldId="270"/>
        </pc:sldMkLst>
        <pc:picChg chg="mod">
          <ac:chgData name="AMAR ANWAR" userId="c1720d63-2acc-4633-aa0b-51ca7356e534" providerId="ADAL" clId="{09E845DA-88C7-364D-A359-4234EA7B5666}" dt="2022-03-25T16:29:02.513" v="0" actId="1076"/>
          <ac:picMkLst>
            <pc:docMk/>
            <pc:sldMk cId="1083800877" sldId="270"/>
            <ac:picMk id="6" creationId="{00000000-0000-0000-0000-000000000000}"/>
          </ac:picMkLst>
        </pc:picChg>
      </pc:sldChg>
    </pc:docChg>
  </pc:docChgLst>
  <pc:docChgLst>
    <pc:chgData name="ANWAR AMAR" userId="c1720d63-2acc-4633-aa0b-51ca7356e534" providerId="ADAL" clId="{17EE77D4-CB0C-9140-8828-42957DE8B9E0}"/>
    <pc:docChg chg="custSel addSld modSld">
      <pc:chgData name="ANWAR AMAR" userId="c1720d63-2acc-4633-aa0b-51ca7356e534" providerId="ADAL" clId="{17EE77D4-CB0C-9140-8828-42957DE8B9E0}" dt="2021-02-07T07:48:58.047" v="404" actId="313"/>
      <pc:docMkLst>
        <pc:docMk/>
      </pc:docMkLst>
      <pc:sldChg chg="modSp mod">
        <pc:chgData name="ANWAR AMAR" userId="c1720d63-2acc-4633-aa0b-51ca7356e534" providerId="ADAL" clId="{17EE77D4-CB0C-9140-8828-42957DE8B9E0}" dt="2021-02-07T07:46:21.715" v="3" actId="20577"/>
        <pc:sldMkLst>
          <pc:docMk/>
          <pc:sldMk cId="1067401055" sldId="456"/>
        </pc:sldMkLst>
        <pc:spChg chg="mod">
          <ac:chgData name="ANWAR AMAR" userId="c1720d63-2acc-4633-aa0b-51ca7356e534" providerId="ADAL" clId="{17EE77D4-CB0C-9140-8828-42957DE8B9E0}" dt="2021-02-07T07:46:21.715" v="3" actId="20577"/>
          <ac:spMkLst>
            <pc:docMk/>
            <pc:sldMk cId="1067401055" sldId="456"/>
            <ac:spMk id="3" creationId="{0C569336-0BF5-0542-8521-83B05F3ACC30}"/>
          </ac:spMkLst>
        </pc:spChg>
      </pc:sldChg>
      <pc:sldChg chg="modSp new mod">
        <pc:chgData name="ANWAR AMAR" userId="c1720d63-2acc-4633-aa0b-51ca7356e534" providerId="ADAL" clId="{17EE77D4-CB0C-9140-8828-42957DE8B9E0}" dt="2021-02-07T07:48:58.047" v="404" actId="313"/>
        <pc:sldMkLst>
          <pc:docMk/>
          <pc:sldMk cId="3608920478" sldId="475"/>
        </pc:sldMkLst>
        <pc:spChg chg="mod">
          <ac:chgData name="ANWAR AMAR" userId="c1720d63-2acc-4633-aa0b-51ca7356e534" providerId="ADAL" clId="{17EE77D4-CB0C-9140-8828-42957DE8B9E0}" dt="2021-02-07T07:46:37.420" v="8" actId="20577"/>
          <ac:spMkLst>
            <pc:docMk/>
            <pc:sldMk cId="3608920478" sldId="475"/>
            <ac:spMk id="2" creationId="{BE375C02-E3CD-A64B-A967-180619F0B061}"/>
          </ac:spMkLst>
        </pc:spChg>
        <pc:spChg chg="mod">
          <ac:chgData name="ANWAR AMAR" userId="c1720d63-2acc-4633-aa0b-51ca7356e534" providerId="ADAL" clId="{17EE77D4-CB0C-9140-8828-42957DE8B9E0}" dt="2021-02-07T07:48:58.047" v="404" actId="313"/>
          <ac:spMkLst>
            <pc:docMk/>
            <pc:sldMk cId="3608920478" sldId="475"/>
            <ac:spMk id="3" creationId="{081E2FE5-30D9-7C46-A563-A0FC089FEEB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86700-D4AF-EA42-8120-E48346B5B481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C5AA5-0CFF-324B-A108-4D710660CB7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081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C5AA5-0CFF-324B-A108-4D710660CB7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40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C5AA5-0CFF-324B-A108-4D710660CB7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497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=”INSERT IMAGE LINK HERE"&gt;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C5AA5-0CFF-324B-A108-4D710660CB7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50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meant by cookies and how they are used, including session cookies and persistent cookies </a:t>
            </a:r>
          </a:p>
          <a:p>
            <a:r>
              <a:rPr lang="en-US" dirty="0"/>
              <a:t>Cookies are used for functions, including: </a:t>
            </a:r>
            <a:endParaRPr lang="en-US" dirty="0">
              <a:effectLst/>
            </a:endParaRPr>
          </a:p>
          <a:p>
            <a:r>
              <a:rPr lang="en-US" dirty="0"/>
              <a:t>–  saving personal details </a:t>
            </a:r>
            <a:endParaRPr lang="en-US" dirty="0">
              <a:effectLst/>
            </a:endParaRPr>
          </a:p>
          <a:p>
            <a:r>
              <a:rPr lang="en-US" dirty="0"/>
              <a:t>–  tracking user preferences </a:t>
            </a:r>
            <a:endParaRPr lang="en-US" dirty="0">
              <a:effectLst/>
            </a:endParaRPr>
          </a:p>
          <a:p>
            <a:r>
              <a:rPr lang="en-US" dirty="0"/>
              <a:t>–  holding items in an online shopping cart </a:t>
            </a:r>
            <a:endParaRPr lang="en-US" dirty="0">
              <a:effectLst/>
            </a:endParaRPr>
          </a:p>
          <a:p>
            <a:r>
              <a:rPr lang="en-US" dirty="0"/>
              <a:t>–  storing login details </a:t>
            </a:r>
          </a:p>
          <a:p>
            <a:endParaRPr lang="en-US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C5AA5-0CFF-324B-A108-4D710660CB7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839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meant by cookies and how they are used, including session cookies and persistent cookies </a:t>
            </a:r>
          </a:p>
          <a:p>
            <a:r>
              <a:rPr lang="en-US" dirty="0"/>
              <a:t>Cookies are used for functions, including: </a:t>
            </a:r>
            <a:endParaRPr lang="en-US" dirty="0">
              <a:effectLst/>
            </a:endParaRPr>
          </a:p>
          <a:p>
            <a:r>
              <a:rPr lang="en-US" dirty="0"/>
              <a:t>–  saving personal details </a:t>
            </a:r>
            <a:endParaRPr lang="en-US" dirty="0">
              <a:effectLst/>
            </a:endParaRPr>
          </a:p>
          <a:p>
            <a:r>
              <a:rPr lang="en-US" dirty="0"/>
              <a:t>–  tracking user preferences </a:t>
            </a:r>
            <a:endParaRPr lang="en-US" dirty="0">
              <a:effectLst/>
            </a:endParaRPr>
          </a:p>
          <a:p>
            <a:r>
              <a:rPr lang="en-US" dirty="0"/>
              <a:t>–  holding items in an online shopping cart </a:t>
            </a:r>
            <a:endParaRPr lang="en-US" dirty="0">
              <a:effectLst/>
            </a:endParaRPr>
          </a:p>
          <a:p>
            <a:r>
              <a:rPr lang="en-US" dirty="0"/>
              <a:t>–  storing login details </a:t>
            </a:r>
          </a:p>
          <a:p>
            <a:endParaRPr lang="en-US" dirty="0">
              <a:effectLst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7C5AA5-0CFF-324B-A108-4D710660CB7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24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79C9-26B1-3647-88E0-453478628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6AA4E-25BC-694D-92DF-E347CF2F2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3E14-D35E-DA4E-B3A7-9C5493D2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F232-C538-8848-8082-1BA61AE1EA4A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5E54-39C4-1449-8972-999D3882D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C1EE6-89CA-4149-BBEF-06FCADDE9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D0F2-0484-9843-8D71-994C2FA138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11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FDAB-8CA8-264F-B850-3560A783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8FBB1-9D50-AF4F-A0D7-3E27F4EE2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AECF3-ADC6-3F48-8389-60DC3ACE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F232-C538-8848-8082-1BA61AE1EA4A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18388-0455-604A-B6CD-B585C06B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BFE47-4574-9C4F-B47B-C42B7FC9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D0F2-0484-9843-8D71-994C2FA138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5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401971-C0ED-4E41-9F3F-43086B03E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65515-A2D7-1A43-A827-81AB5C573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703F1-0A2D-FC46-B9B5-59D164E7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F232-C538-8848-8082-1BA61AE1EA4A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7CFE6-38D2-3B46-9958-145C8F97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5F9BC-D6AE-964B-8C4D-7B629249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D0F2-0484-9843-8D71-994C2FA138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299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D50F88-8A58-4BF0-1FDC-A9E0BEBEBD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05889-32FE-A07B-FBC3-BB8BFF6A3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0"/>
            <a:ext cx="60960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EE9DE-AF8C-CB94-25B7-48A2241E0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1882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18" presetClass="entr" presetSubtype="6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Righ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512932-B573-8B49-9FBC-AEBD0DC41D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F769E-C267-754F-81C3-7AB2C5D4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2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6BA26-E954-DA48-B465-FA7460E5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7882"/>
            <a:ext cx="12192000" cy="6320118"/>
          </a:xfrm>
        </p:spPr>
        <p:txBody>
          <a:bodyPr/>
          <a:lstStyle>
            <a:lvl1pPr marL="12700" indent="-12700">
              <a:buNone/>
              <a:tabLst/>
              <a:defRPr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5CEEF-F100-014C-B6D8-125FC155269E}"/>
              </a:ext>
            </a:extLst>
          </p:cNvPr>
          <p:cNvSpPr txBox="1"/>
          <p:nvPr userDrawn="1"/>
        </p:nvSpPr>
        <p:spPr>
          <a:xfrm>
            <a:off x="9926321" y="0"/>
            <a:ext cx="22656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bg1"/>
                </a:solidFill>
              </a:rPr>
              <a:t>0478</a:t>
            </a:r>
            <a:br>
              <a:rPr lang="en-GB" sz="1050">
                <a:solidFill>
                  <a:schemeClr val="bg1"/>
                </a:solidFill>
              </a:rPr>
            </a:br>
            <a:r>
              <a:rPr lang="en-GB" sz="1050">
                <a:solidFill>
                  <a:schemeClr val="bg1"/>
                </a:solidFill>
              </a:rPr>
              <a:t>5.1 Internet and WWW</a:t>
            </a:r>
            <a:endParaRPr lang="en-GB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20A2-892F-2942-845E-340472CC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717B8-BD8E-884B-8C90-110702FC1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3AF8E-FB59-9D48-9594-E2A48668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F232-C538-8848-8082-1BA61AE1EA4A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6AD55-9489-3E43-A204-0AB068A25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45110-6DEC-F449-8A6A-24C23F44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D0F2-0484-9843-8D71-994C2FA138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3373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5AEA-EE90-5249-B1C4-A8F10738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612DB-705B-3140-887B-32095FFFF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54131-C0DC-F349-B6CE-7BEABC0F0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C9624-996A-BD49-B2C7-0D1BE6995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F232-C538-8848-8082-1BA61AE1EA4A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96718-37D0-5148-8B9B-A52EE5C83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9698F-89CA-494E-843B-58C863F2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D0F2-0484-9843-8D71-994C2FA138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820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8454-26A8-FC45-A2D1-12D7F237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6E7C4-316D-9F46-83F9-28BCDA12C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73B76-53E1-E243-838A-2379E3BFC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984B9-8762-A147-ACCE-7814AC491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FCF00-4FD0-A948-9C37-6142440B3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D4092-E0B5-BC4E-BD20-7FC23F34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F232-C538-8848-8082-1BA61AE1EA4A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FDE95-F0FE-EE46-831F-B9F169DC3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D3B98-0DCF-9146-8858-82EB0C97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D0F2-0484-9843-8D71-994C2FA138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6547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9F80-9991-C942-86CD-6BDE9DBA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E81DB-EF47-6248-BFA5-96F0D6519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F232-C538-8848-8082-1BA61AE1EA4A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32F49-35CA-0C4F-A5FF-78CDE517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7FF52-2735-B940-AE06-EF0CBDE6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D0F2-0484-9843-8D71-994C2FA138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21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887A-2C67-FB4D-A85D-5012129A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F232-C538-8848-8082-1BA61AE1EA4A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854FA1-A2DC-DD41-AF22-9958A712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AB21E-1A95-994E-A581-DB951F04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D0F2-0484-9843-8D71-994C2FA138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63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A1F5-2D6B-9A4D-867B-D677C0A8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3356-E730-1441-8C2F-87209612A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BD120-F054-1643-AE10-FE859C4EA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BBED9-00C5-A440-9CFC-BE84E4F3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F232-C538-8848-8082-1BA61AE1EA4A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13735-CB51-B943-828F-901C8ADA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23075-60FD-B548-B0C5-B7CB51B3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D0F2-0484-9843-8D71-994C2FA138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72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E1A3-868D-B743-B8E2-B0C69EC20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88BA18-4246-EA44-8167-3E400FEF2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CB07C-2BAB-AB49-AA11-BAEAAA08C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8E933-668E-1648-A5F3-0B2C5972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5F232-C538-8848-8082-1BA61AE1EA4A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22F3A-0915-AF4E-92DA-5A6A0C85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BA740-AC03-D84A-A402-672AEF56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D0F2-0484-9843-8D71-994C2FA138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1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BB36A-FA67-054F-9283-D491C6017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2195B-C140-544F-912C-01E624F38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2AD81-7708-3445-9686-35EE922EB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5F232-C538-8848-8082-1BA61AE1EA4A}" type="datetimeFigureOut">
              <a:rPr lang="en-GB" smtClean="0"/>
              <a:t>07/02/2023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3687-575B-D14F-8B3E-C13512284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06FA4-A0F8-0646-9485-4704EA15A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AD0F2-0484-9843-8D71-994C2FA138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5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inghua-school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" TargetMode="External"/><Relationship Id="rId7" Type="http://schemas.openxmlformats.org/officeDocument/2006/relationships/hyperlink" Target="http://www.yinghua-school.com/engag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inghua-school.com/" TargetMode="External"/><Relationship Id="rId5" Type="http://schemas.openxmlformats.org/officeDocument/2006/relationships/hyperlink" Target="http://www.instagram.com/" TargetMode="External"/><Relationship Id="rId4" Type="http://schemas.openxmlformats.org/officeDocument/2006/relationships/hyperlink" Target="http://www.baidu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19AD-EE48-2044-8420-974A9F38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5.1 The internet and the world wide web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95E0-ACE6-0041-8F42-F553733B7B7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>
            <a:normAutofit fontScale="40000" lnSpcReduction="20000"/>
          </a:bodyPr>
          <a:lstStyle/>
          <a:p>
            <a:r>
              <a:rPr lang="en-US" dirty="0"/>
              <a:t>The internet is the infrastructure</a:t>
            </a:r>
          </a:p>
          <a:p>
            <a:r>
              <a:rPr lang="en-US" dirty="0"/>
              <a:t>The world wide web is the collection of websites and web pages accessed using the internet </a:t>
            </a:r>
          </a:p>
          <a:p>
            <a:r>
              <a:rPr lang="en-US" dirty="0"/>
              <a:t>A URL is a text-based address for a web page; it can contain the protocol, the domain name and the web page/file name </a:t>
            </a:r>
          </a:p>
          <a:p>
            <a:r>
              <a:rPr lang="en-US" dirty="0"/>
              <a:t>The main purpose of a web browser is to render hypertext markup language (HTML) and display web pages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storing bookmarks and favorites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recording user history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allowing use of multiple tabs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storing cookies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providing navigation tools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providing an address bar </a:t>
            </a:r>
            <a:endParaRPr lang="en-US" dirty="0">
              <a:effectLst/>
            </a:endParaRPr>
          </a:p>
          <a:p>
            <a:r>
              <a:rPr lang="en-US" dirty="0"/>
              <a:t>Understand the difference between the internet and the world wide web </a:t>
            </a:r>
          </a:p>
          <a:p>
            <a:r>
              <a:rPr lang="en-US" dirty="0"/>
              <a:t>Understand what is meant by a uniform resource locator (URL) </a:t>
            </a:r>
            <a:endParaRPr lang="en-US" dirty="0">
              <a:effectLst/>
            </a:endParaRPr>
          </a:p>
          <a:p>
            <a:r>
              <a:rPr lang="en-US" dirty="0"/>
              <a:t>Describe the purpose and operation of hypertext transfer protocol (HTTP) and hypertext transfer protocol secure (HTTPS) </a:t>
            </a:r>
            <a:endParaRPr lang="en-US" dirty="0">
              <a:effectLst/>
            </a:endParaRPr>
          </a:p>
          <a:p>
            <a:r>
              <a:rPr lang="en-US" dirty="0"/>
              <a:t>Explain the purpose and functions of a web browser </a:t>
            </a:r>
            <a:endParaRPr lang="en-US" dirty="0">
              <a:effectLst/>
            </a:endParaRPr>
          </a:p>
          <a:p>
            <a:r>
              <a:rPr lang="en-US" dirty="0"/>
              <a:t>Describe how web pages are located, retrieved and displayed on a device when a user enters a URL </a:t>
            </a:r>
          </a:p>
          <a:p>
            <a:r>
              <a:rPr lang="en-US" dirty="0"/>
              <a:t>Explain what is meant by cookies and how they are used, including session cookies and persistent cookies </a:t>
            </a:r>
          </a:p>
          <a:p>
            <a:r>
              <a:rPr lang="en-US" dirty="0"/>
              <a:t>–  the web browser </a:t>
            </a:r>
            <a:endParaRPr lang="en-US" dirty="0">
              <a:effectLst/>
            </a:endParaRPr>
          </a:p>
          <a:p>
            <a:r>
              <a:rPr lang="en-US" dirty="0"/>
              <a:t>–  IP addresses </a:t>
            </a:r>
            <a:endParaRPr lang="en-US" dirty="0">
              <a:effectLst/>
            </a:endParaRPr>
          </a:p>
          <a:p>
            <a:r>
              <a:rPr lang="en-US" dirty="0"/>
              <a:t>–  domain name server (DNS) </a:t>
            </a:r>
            <a:endParaRPr lang="en-US" dirty="0">
              <a:effectLst/>
            </a:endParaRPr>
          </a:p>
          <a:p>
            <a:r>
              <a:rPr lang="en-US" dirty="0"/>
              <a:t>–  web server </a:t>
            </a:r>
            <a:endParaRPr lang="en-US" dirty="0">
              <a:effectLst/>
            </a:endParaRPr>
          </a:p>
          <a:p>
            <a:r>
              <a:rPr lang="en-US" dirty="0"/>
              <a:t>–  HTML</a:t>
            </a:r>
          </a:p>
          <a:p>
            <a:r>
              <a:rPr lang="en-US" dirty="0"/>
              <a:t>Cookies are used for functions, including: </a:t>
            </a:r>
            <a:endParaRPr lang="en-US" dirty="0">
              <a:effectLst/>
            </a:endParaRPr>
          </a:p>
          <a:p>
            <a:r>
              <a:rPr lang="en-US" dirty="0"/>
              <a:t>–  saving personal details </a:t>
            </a:r>
            <a:endParaRPr lang="en-US" dirty="0">
              <a:effectLst/>
            </a:endParaRPr>
          </a:p>
          <a:p>
            <a:r>
              <a:rPr lang="en-US" dirty="0"/>
              <a:t>–  tracking user preferences </a:t>
            </a:r>
            <a:endParaRPr lang="en-US" dirty="0">
              <a:effectLst/>
            </a:endParaRPr>
          </a:p>
          <a:p>
            <a:r>
              <a:rPr lang="en-US" dirty="0"/>
              <a:t>–  holding items in an online shopping cart </a:t>
            </a:r>
            <a:endParaRPr lang="en-US" dirty="0">
              <a:effectLst/>
            </a:endParaRPr>
          </a:p>
          <a:p>
            <a:r>
              <a:rPr lang="en-US" dirty="0"/>
              <a:t>–  storing login details </a:t>
            </a:r>
            <a:endParaRPr lang="en-US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505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F4612-D681-3348-A160-86FAA0A6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URL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71C2-D819-1746-B02A-85A909955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rgbClr val="92D050"/>
                </a:solidFill>
              </a:rPr>
              <a:t>http://</a:t>
            </a:r>
            <a:r>
              <a:rPr lang="en-GB" sz="5400" dirty="0">
                <a:solidFill>
                  <a:srgbClr val="FFFF00"/>
                </a:solidFill>
              </a:rPr>
              <a:t>www.yinghua-school.com</a:t>
            </a:r>
            <a:r>
              <a:rPr lang="en-GB" sz="5400" dirty="0">
                <a:solidFill>
                  <a:srgbClr val="00B0F0"/>
                </a:solidFill>
              </a:rPr>
              <a:t>/engage</a:t>
            </a:r>
          </a:p>
          <a:p>
            <a:endParaRPr lang="en-GB" sz="5400" dirty="0">
              <a:solidFill>
                <a:srgbClr val="00B0F0"/>
              </a:solidFill>
            </a:endParaRPr>
          </a:p>
          <a:p>
            <a:br>
              <a:rPr lang="en-GB" sz="5400" dirty="0">
                <a:solidFill>
                  <a:srgbClr val="00B0F0"/>
                </a:solidFill>
              </a:rPr>
            </a:br>
            <a:r>
              <a:rPr lang="en-GB" dirty="0"/>
              <a:t>That is what Cambridge wants, but it’s too simple. A URL is actually:</a:t>
            </a:r>
            <a:br>
              <a:rPr lang="en-GB" dirty="0"/>
            </a:br>
            <a:br>
              <a:rPr lang="en-GB" sz="5400" dirty="0">
                <a:solidFill>
                  <a:srgbClr val="92D050"/>
                </a:solidFill>
              </a:rPr>
            </a:br>
            <a:r>
              <a:rPr lang="en-GB" sz="5400" dirty="0">
                <a:solidFill>
                  <a:srgbClr val="92D050"/>
                </a:solidFill>
              </a:rPr>
              <a:t>http://</a:t>
            </a:r>
            <a:r>
              <a:rPr lang="en-GB" sz="5400" dirty="0">
                <a:solidFill>
                  <a:srgbClr val="929292"/>
                </a:solidFill>
              </a:rPr>
              <a:t>www.</a:t>
            </a:r>
            <a:r>
              <a:rPr lang="en-GB" sz="5400" dirty="0">
                <a:solidFill>
                  <a:srgbClr val="FFFF00"/>
                </a:solidFill>
              </a:rPr>
              <a:t>yinghua-school</a:t>
            </a:r>
            <a:r>
              <a:rPr lang="en-GB" sz="5400" dirty="0">
                <a:solidFill>
                  <a:srgbClr val="FF8AD8"/>
                </a:solidFill>
              </a:rPr>
              <a:t>.com</a:t>
            </a:r>
            <a:r>
              <a:rPr lang="en-GB" sz="5400" dirty="0">
                <a:solidFill>
                  <a:srgbClr val="00B0F0"/>
                </a:solidFill>
              </a:rPr>
              <a:t>/engage</a:t>
            </a:r>
          </a:p>
          <a:p>
            <a:endParaRPr lang="en-GB" sz="5400" dirty="0">
              <a:solidFill>
                <a:srgbClr val="00B0F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1D813F-BD62-D54F-9800-B9C70ED56F48}"/>
              </a:ext>
            </a:extLst>
          </p:cNvPr>
          <p:cNvSpPr/>
          <p:nvPr/>
        </p:nvSpPr>
        <p:spPr>
          <a:xfrm>
            <a:off x="0" y="1439060"/>
            <a:ext cx="1768839" cy="116923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97E0DB-AA7E-FF46-B2DB-2B8DDF3D6A46}"/>
              </a:ext>
            </a:extLst>
          </p:cNvPr>
          <p:cNvSpPr/>
          <p:nvPr/>
        </p:nvSpPr>
        <p:spPr>
          <a:xfrm>
            <a:off x="1921239" y="1439059"/>
            <a:ext cx="7132820" cy="11692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Server’s Name / Website address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9D3C4-ABBA-5641-948A-E26951714477}"/>
              </a:ext>
            </a:extLst>
          </p:cNvPr>
          <p:cNvSpPr/>
          <p:nvPr/>
        </p:nvSpPr>
        <p:spPr>
          <a:xfrm>
            <a:off x="9206458" y="1425612"/>
            <a:ext cx="2593299" cy="1169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File Name / Webpage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6993D0-BB52-994E-99C5-EA78A21C80D3}"/>
              </a:ext>
            </a:extLst>
          </p:cNvPr>
          <p:cNvSpPr/>
          <p:nvPr/>
        </p:nvSpPr>
        <p:spPr>
          <a:xfrm>
            <a:off x="0" y="5009218"/>
            <a:ext cx="1768839" cy="116923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Protocol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9476C3-DDCE-184B-9AC9-61A69279EB62}"/>
              </a:ext>
            </a:extLst>
          </p:cNvPr>
          <p:cNvSpPr/>
          <p:nvPr/>
        </p:nvSpPr>
        <p:spPr>
          <a:xfrm>
            <a:off x="3537679" y="5009217"/>
            <a:ext cx="4197246" cy="11692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Second Level 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5D03D-B524-CF44-9077-FD5A05108863}"/>
              </a:ext>
            </a:extLst>
          </p:cNvPr>
          <p:cNvSpPr/>
          <p:nvPr/>
        </p:nvSpPr>
        <p:spPr>
          <a:xfrm>
            <a:off x="9358858" y="5009216"/>
            <a:ext cx="2593299" cy="1169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File Name / Webpage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52597E-0438-4B47-B163-A5EF93F87397}"/>
              </a:ext>
            </a:extLst>
          </p:cNvPr>
          <p:cNvSpPr/>
          <p:nvPr/>
        </p:nvSpPr>
        <p:spPr>
          <a:xfrm>
            <a:off x="7799883" y="5009216"/>
            <a:ext cx="1406576" cy="1169233"/>
          </a:xfrm>
          <a:prstGeom prst="rect">
            <a:avLst/>
          </a:prstGeom>
          <a:solidFill>
            <a:srgbClr val="FF8A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Top Level Domain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BA408A-3B6A-1D4D-B7B9-2CD11792C08E}"/>
              </a:ext>
            </a:extLst>
          </p:cNvPr>
          <p:cNvSpPr/>
          <p:nvPr/>
        </p:nvSpPr>
        <p:spPr>
          <a:xfrm>
            <a:off x="1878768" y="5022664"/>
            <a:ext cx="1593954" cy="1169233"/>
          </a:xfrm>
          <a:prstGeom prst="rect">
            <a:avLst/>
          </a:prstGeom>
          <a:solidFill>
            <a:srgbClr val="9292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Says it uses WWW</a:t>
            </a:r>
          </a:p>
        </p:txBody>
      </p:sp>
    </p:spTree>
    <p:extLst>
      <p:ext uri="{BB962C8B-B14F-4D97-AF65-F5344CB8AC3E}">
        <p14:creationId xmlns:p14="http://schemas.microsoft.com/office/powerpoint/2010/main" val="368299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78F50-A656-7146-8C53-6F861D8F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More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CB715-6F02-904F-94B9-0FC123446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while ago, this school was going to have American courses. These courses were AP courses (Advanced Placement).</a:t>
            </a:r>
          </a:p>
          <a:p>
            <a:endParaRPr lang="en-GB" dirty="0"/>
          </a:p>
          <a:p>
            <a:r>
              <a:rPr lang="en-GB" dirty="0"/>
              <a:t>So I made </a:t>
            </a:r>
            <a:br>
              <a:rPr lang="en-GB" sz="5400" dirty="0">
                <a:solidFill>
                  <a:srgbClr val="92D050"/>
                </a:solidFill>
              </a:rPr>
            </a:br>
            <a:r>
              <a:rPr lang="en-GB" sz="6000" dirty="0">
                <a:solidFill>
                  <a:srgbClr val="92D050"/>
                </a:solidFill>
              </a:rPr>
              <a:t>http://</a:t>
            </a:r>
            <a:r>
              <a:rPr lang="en-GB" sz="6000" dirty="0">
                <a:solidFill>
                  <a:srgbClr val="929292"/>
                </a:solidFill>
              </a:rPr>
              <a:t>www.</a:t>
            </a:r>
            <a:r>
              <a:rPr lang="en-GB" sz="6000" dirty="0"/>
              <a:t>ap.</a:t>
            </a:r>
            <a:r>
              <a:rPr lang="en-GB" sz="6000" dirty="0">
                <a:solidFill>
                  <a:srgbClr val="FFFF00"/>
                </a:solidFill>
              </a:rPr>
              <a:t>yinghua-school</a:t>
            </a:r>
            <a:r>
              <a:rPr lang="en-GB" sz="6000" dirty="0">
                <a:solidFill>
                  <a:srgbClr val="FF8AD8"/>
                </a:solidFill>
              </a:rPr>
              <a:t>.com</a:t>
            </a:r>
            <a:endParaRPr lang="en-GB" sz="5400" dirty="0">
              <a:solidFill>
                <a:srgbClr val="00B0F0"/>
              </a:solidFill>
            </a:endParaRP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C61CF4-1F60-3343-8BD3-A0D7C3415727}"/>
              </a:ext>
            </a:extLst>
          </p:cNvPr>
          <p:cNvSpPr/>
          <p:nvPr/>
        </p:nvSpPr>
        <p:spPr>
          <a:xfrm>
            <a:off x="66208" y="3223844"/>
            <a:ext cx="1922489" cy="116923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861F2-05EF-DF46-9E60-4F0B2F806CAE}"/>
              </a:ext>
            </a:extLst>
          </p:cNvPr>
          <p:cNvSpPr/>
          <p:nvPr/>
        </p:nvSpPr>
        <p:spPr>
          <a:xfrm>
            <a:off x="4979231" y="3219804"/>
            <a:ext cx="4584493" cy="11692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Second Level 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0AECD8-08DF-5142-8A3A-9A51B0CF686D}"/>
              </a:ext>
            </a:extLst>
          </p:cNvPr>
          <p:cNvSpPr/>
          <p:nvPr/>
        </p:nvSpPr>
        <p:spPr>
          <a:xfrm>
            <a:off x="9762342" y="3219804"/>
            <a:ext cx="1406576" cy="1169233"/>
          </a:xfrm>
          <a:prstGeom prst="rect">
            <a:avLst/>
          </a:prstGeom>
          <a:solidFill>
            <a:srgbClr val="FF8A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Top Level Domain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4F998-07AF-894F-B8EE-9AA6905F2A54}"/>
              </a:ext>
            </a:extLst>
          </p:cNvPr>
          <p:cNvSpPr/>
          <p:nvPr/>
        </p:nvSpPr>
        <p:spPr>
          <a:xfrm>
            <a:off x="2096126" y="3223843"/>
            <a:ext cx="1593954" cy="1169233"/>
          </a:xfrm>
          <a:prstGeom prst="rect">
            <a:avLst/>
          </a:prstGeom>
          <a:solidFill>
            <a:srgbClr val="9292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Says it uses WWW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F847F0-E01F-3D4B-8878-98FD60698C6E}"/>
              </a:ext>
            </a:extLst>
          </p:cNvPr>
          <p:cNvSpPr/>
          <p:nvPr/>
        </p:nvSpPr>
        <p:spPr>
          <a:xfrm>
            <a:off x="3729428" y="3223843"/>
            <a:ext cx="1210456" cy="11651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Sub-domain</a:t>
            </a:r>
          </a:p>
        </p:txBody>
      </p:sp>
    </p:spTree>
    <p:extLst>
      <p:ext uri="{BB962C8B-B14F-4D97-AF65-F5344CB8AC3E}">
        <p14:creationId xmlns:p14="http://schemas.microsoft.com/office/powerpoint/2010/main" val="123062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5409-5CD9-5A42-9E22-AA758191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about names and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69336-0BF5-0542-8521-83B05F3AC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Hold on……..</a:t>
            </a:r>
          </a:p>
          <a:p>
            <a:endParaRPr lang="en-GB" dirty="0"/>
          </a:p>
          <a:p>
            <a:r>
              <a:rPr lang="en-GB" dirty="0"/>
              <a:t>When we did networks, we said that every computer has an IP address </a:t>
            </a:r>
          </a:p>
          <a:p>
            <a:r>
              <a:rPr lang="en-GB" dirty="0"/>
              <a:t>And we use this IP address to go to that computer.</a:t>
            </a:r>
          </a:p>
          <a:p>
            <a:r>
              <a:rPr lang="en-GB" dirty="0"/>
              <a:t>Well a website is just stored on a server, that server has an IP address but why can I type 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www.yinghua-school.com</a:t>
            </a:r>
            <a:r>
              <a:rPr lang="en-GB" dirty="0"/>
              <a:t> and I don’t have to type </a:t>
            </a:r>
            <a:r>
              <a:rPr lang="en-CN" dirty="0"/>
              <a:t>46.30.215.123</a:t>
            </a:r>
          </a:p>
          <a:p>
            <a:endParaRPr lang="en-GB" dirty="0"/>
          </a:p>
          <a:p>
            <a:r>
              <a:rPr lang="en-GB" dirty="0"/>
              <a:t>Really, we should type in the IP address, but its hard to remember </a:t>
            </a:r>
            <a:r>
              <a:rPr lang="en-CN" dirty="0"/>
              <a:t>46.30.215.123</a:t>
            </a:r>
          </a:p>
          <a:p>
            <a:r>
              <a:rPr lang="en-CN" dirty="0"/>
              <a:t>So, we use words instead. </a:t>
            </a:r>
          </a:p>
          <a:p>
            <a:r>
              <a:rPr lang="en-CN" dirty="0"/>
              <a:t>But how does your computer know that 46.30.215.123 is the address for </a:t>
            </a:r>
            <a:r>
              <a:rPr lang="en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www.yinghua-school.com</a:t>
            </a:r>
            <a:r>
              <a:rPr lang="en-CN" dirty="0"/>
              <a:t>?</a:t>
            </a:r>
          </a:p>
          <a:p>
            <a:endParaRPr lang="en-CN" dirty="0"/>
          </a:p>
          <a:p>
            <a:r>
              <a:rPr lang="en-CN" dirty="0"/>
              <a:t>It uses something called DNS</a:t>
            </a:r>
          </a:p>
          <a:p>
            <a:r>
              <a:rPr lang="en-CN" dirty="0"/>
              <a:t>DNS = Domain Name System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0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5C02-E3CD-A64B-A967-180619F0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E2FE5-30D9-7C46-A563-A0FC089FE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 Domain Name System (DNS) allows you to type in a name and it links it to the correct IP address. </a:t>
            </a:r>
          </a:p>
          <a:p>
            <a:endParaRPr lang="en-GB" dirty="0"/>
          </a:p>
          <a:p>
            <a:r>
              <a:rPr lang="en-GB" dirty="0"/>
              <a:t>If you want to find the IP number for a website you can:</a:t>
            </a:r>
          </a:p>
          <a:p>
            <a:endParaRPr lang="en-GB" dirty="0"/>
          </a:p>
          <a:p>
            <a:r>
              <a:rPr lang="en-GB" dirty="0"/>
              <a:t>In Windows:</a:t>
            </a:r>
          </a:p>
          <a:p>
            <a:r>
              <a:rPr lang="en-GB" dirty="0"/>
              <a:t>Press the Start / Windows button</a:t>
            </a:r>
          </a:p>
          <a:p>
            <a:r>
              <a:rPr lang="en-GB" dirty="0"/>
              <a:t>Type CMD </a:t>
            </a:r>
          </a:p>
          <a:p>
            <a:endParaRPr lang="en-GB" dirty="0"/>
          </a:p>
          <a:p>
            <a:r>
              <a:rPr lang="en-GB" dirty="0"/>
              <a:t>In Mac</a:t>
            </a:r>
          </a:p>
          <a:p>
            <a:r>
              <a:rPr lang="en-GB" dirty="0"/>
              <a:t>Open Applications &gt; Utilities </a:t>
            </a:r>
          </a:p>
          <a:p>
            <a:endParaRPr lang="en-GB" dirty="0"/>
          </a:p>
          <a:p>
            <a:r>
              <a:rPr lang="en-GB" dirty="0"/>
              <a:t>Then type in ping &lt;SPACE&gt; and then whatever website you want &lt;Enter&gt;</a:t>
            </a:r>
          </a:p>
          <a:p>
            <a:r>
              <a:rPr lang="en-GB" dirty="0"/>
              <a:t>Example:</a:t>
            </a:r>
          </a:p>
          <a:p>
            <a:r>
              <a:rPr lang="en-GB" dirty="0"/>
              <a:t>ping </a:t>
            </a:r>
            <a:r>
              <a:rPr lang="en-GB" dirty="0" err="1"/>
              <a:t>www.bing.com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92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Domain Name and URL – Video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1. What does DNS stand for?</a:t>
            </a:r>
          </a:p>
          <a:p>
            <a:endParaRPr lang="en-US" sz="2000" dirty="0"/>
          </a:p>
          <a:p>
            <a:r>
              <a:rPr lang="en-US" sz="2000" dirty="0"/>
              <a:t>2. Is DNS the same as IP?</a:t>
            </a:r>
          </a:p>
          <a:p>
            <a:endParaRPr lang="en-US" sz="2000" dirty="0"/>
          </a:p>
          <a:p>
            <a:r>
              <a:rPr lang="en-US" sz="2000" dirty="0"/>
              <a:t>3. Why do we have DNS?</a:t>
            </a:r>
          </a:p>
          <a:p>
            <a:endParaRPr lang="en-US" sz="2000" dirty="0"/>
          </a:p>
          <a:p>
            <a:r>
              <a:rPr lang="en-US" sz="2000" dirty="0"/>
              <a:t>4. What's a domain name?</a:t>
            </a:r>
          </a:p>
          <a:p>
            <a:endParaRPr lang="en-US" sz="2000" dirty="0"/>
          </a:p>
          <a:p>
            <a:r>
              <a:rPr lang="en-US" sz="2000" dirty="0"/>
              <a:t>5. What does gTLD stand for?</a:t>
            </a:r>
          </a:p>
          <a:p>
            <a:endParaRPr lang="en-US" sz="2000" dirty="0"/>
          </a:p>
          <a:p>
            <a:r>
              <a:rPr lang="en-US" sz="2000" dirty="0"/>
              <a:t>6. A gTLD is on the left of the </a:t>
            </a:r>
          </a:p>
          <a:p>
            <a:r>
              <a:rPr lang="en-US" sz="2000" dirty="0"/>
              <a:t>last dot. True or False</a:t>
            </a:r>
          </a:p>
          <a:p>
            <a:endParaRPr lang="en-US" sz="2000" dirty="0"/>
          </a:p>
          <a:p>
            <a:r>
              <a:rPr lang="en-US" sz="2000" dirty="0"/>
              <a:t>7. Give an example of a ccTLD</a:t>
            </a:r>
          </a:p>
          <a:p>
            <a:endParaRPr lang="en-US" sz="2000" dirty="0"/>
          </a:p>
          <a:p>
            <a:r>
              <a:rPr lang="en-US" sz="2000" dirty="0"/>
              <a:t>8. What is a second level domain</a:t>
            </a:r>
          </a:p>
        </p:txBody>
      </p:sp>
      <p:pic>
        <p:nvPicPr>
          <p:cNvPr id="4" name="What Is a Domain Name?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0667" y="0"/>
            <a:ext cx="7281333" cy="69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9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1D52E6-0F2B-F44A-9D55-F0DF32E0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490724"/>
            <a:ext cx="12192000" cy="2367275"/>
          </a:xfrm>
        </p:spPr>
        <p:txBody>
          <a:bodyPr numCol="2">
            <a:normAutofit lnSpcReduction="10000"/>
          </a:bodyPr>
          <a:lstStyle/>
          <a:p>
            <a:r>
              <a:rPr lang="en-US" sz="1800" dirty="0"/>
              <a:t>1. What are the strings of numbers called?</a:t>
            </a:r>
          </a:p>
          <a:p>
            <a:r>
              <a:rPr lang="en-US" sz="1800" dirty="0"/>
              <a:t>2. Is www.google.com. and www.google.com the same?</a:t>
            </a:r>
          </a:p>
          <a:p>
            <a:r>
              <a:rPr lang="en-US" sz="1800" dirty="0"/>
              <a:t>3. What does the end . represent?</a:t>
            </a:r>
          </a:p>
          <a:p>
            <a:r>
              <a:rPr lang="en-US" sz="1800" dirty="0"/>
              <a:t>4. If the address in not in cache, then who does the operating system ask?</a:t>
            </a:r>
          </a:p>
          <a:p>
            <a:r>
              <a:rPr lang="en-US" sz="1800" dirty="0"/>
              <a:t>5. What does the Resolving Name Server do?</a:t>
            </a:r>
          </a:p>
          <a:p>
            <a:r>
              <a:rPr lang="en-US" sz="1800" dirty="0">
                <a:solidFill>
                  <a:schemeClr val="bg1"/>
                </a:solidFill>
              </a:rPr>
              <a:t>6. What is the other name for the .com name servers?</a:t>
            </a:r>
          </a:p>
          <a:p>
            <a:r>
              <a:rPr lang="en-US" sz="1800" dirty="0">
                <a:solidFill>
                  <a:schemeClr val="bg1"/>
                </a:solidFill>
              </a:rPr>
              <a:t>7. What is the next set of severs after the .com name servers?</a:t>
            </a:r>
          </a:p>
          <a:p>
            <a:r>
              <a:rPr lang="en-US" sz="1800" dirty="0">
                <a:solidFill>
                  <a:schemeClr val="bg1"/>
                </a:solidFill>
              </a:rPr>
              <a:t>8. What's the difference between the register and the registry?</a:t>
            </a:r>
          </a:p>
          <a:p>
            <a:r>
              <a:rPr lang="en-US" sz="1800" dirty="0">
                <a:solidFill>
                  <a:schemeClr val="bg1"/>
                </a:solidFill>
              </a:rPr>
              <a:t>9. What server is the final one to tell the Resolving Name Server what the IP address is?</a:t>
            </a:r>
          </a:p>
          <a:p>
            <a:r>
              <a:rPr lang="en-US" sz="1800" dirty="0">
                <a:solidFill>
                  <a:schemeClr val="bg1"/>
                </a:solidFill>
              </a:rPr>
              <a:t>10. How quick is the process?</a:t>
            </a:r>
          </a:p>
          <a:p>
            <a:endParaRPr lang="en-US" sz="1800" dirty="0"/>
          </a:p>
        </p:txBody>
      </p:sp>
      <p:pic>
        <p:nvPicPr>
          <p:cNvPr id="5" name="DNS Explain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449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6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B85E1-5160-9044-9CA8-EA05626C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Domain Name System (DNS)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979E-190B-9940-834F-44F3D994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You type a website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Your OS looks in it CACHE memory to see if it knows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it does not know then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OS asks the Resolving Name Server to find the IP Number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Resolving Name Server doesn’t know. So it goes to the Root Name Server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Root Name Server doesn’t know. So it sends the Resolving Name Server to go to the Top-Level Domain (</a:t>
            </a:r>
            <a:r>
              <a:rPr lang="en-GB" dirty="0" err="1"/>
              <a:t>TLD</a:t>
            </a:r>
            <a:r>
              <a:rPr lang="en-GB" dirty="0"/>
              <a:t>) Name Server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dirty="0" err="1"/>
              <a:t>TLD</a:t>
            </a:r>
            <a:r>
              <a:rPr lang="en-GB" dirty="0"/>
              <a:t> Name Server doesn’t know, so it sends you to the Authoritative Name Server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Authoritative Name Server does know because it checks the registry.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/>
            <a:r>
              <a:rPr lang="en-GB" dirty="0"/>
              <a:t>Registry = List of all the websites and their IP number</a:t>
            </a:r>
          </a:p>
          <a:p>
            <a:pPr marL="0" indent="0"/>
            <a:r>
              <a:rPr lang="en-GB" dirty="0"/>
              <a:t>Register = Company that looks after this list</a:t>
            </a:r>
          </a:p>
          <a:p>
            <a:pPr marL="0" indent="0"/>
            <a:r>
              <a:rPr lang="en-GB" dirty="0"/>
              <a:t>IP = Internet Protocol </a:t>
            </a:r>
          </a:p>
          <a:p>
            <a:pPr marL="0" indent="0"/>
            <a:r>
              <a:rPr lang="en-GB" dirty="0"/>
              <a:t>OS = Operating System (Windows / MacOS/ iOS/ Android / Linux)</a:t>
            </a:r>
          </a:p>
          <a:p>
            <a:pPr marL="0" indent="0"/>
            <a:endParaRPr lang="en-GB" dirty="0"/>
          </a:p>
          <a:p>
            <a:pPr marL="0" indent="0"/>
            <a:r>
              <a:rPr lang="en-GB" dirty="0"/>
              <a:t>Browser &gt; OS &gt; Cache &gt; Resolving Name Server &gt; Root Name Server &gt; </a:t>
            </a:r>
            <a:r>
              <a:rPr lang="en-GB" dirty="0" err="1"/>
              <a:t>TLD</a:t>
            </a:r>
            <a:r>
              <a:rPr lang="en-GB" dirty="0"/>
              <a:t> Name Server &gt; Authoritative Name Server &gt; Registry = IP Number </a:t>
            </a:r>
          </a:p>
        </p:txBody>
      </p:sp>
    </p:spTree>
    <p:extLst>
      <p:ext uri="{BB962C8B-B14F-4D97-AF65-F5344CB8AC3E}">
        <p14:creationId xmlns:p14="http://schemas.microsoft.com/office/powerpoint/2010/main" val="415261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0DC1-C31D-FB4B-95BD-6D53431F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045AA-CADE-E14E-BE9A-6AB9BC02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that video it said ‘browser’ </a:t>
            </a:r>
          </a:p>
          <a:p>
            <a:r>
              <a:rPr lang="en-GB" dirty="0"/>
              <a:t>This means Web browser </a:t>
            </a:r>
          </a:p>
          <a:p>
            <a:r>
              <a:rPr lang="en-GB" dirty="0"/>
              <a:t>WTF is a web browser?</a:t>
            </a:r>
          </a:p>
          <a:p>
            <a:endParaRPr lang="en-GB" dirty="0"/>
          </a:p>
          <a:p>
            <a:r>
              <a:rPr lang="en-GB" dirty="0"/>
              <a:t>The Internet = connection of computers</a:t>
            </a:r>
          </a:p>
          <a:p>
            <a:r>
              <a:rPr lang="en-GB" dirty="0"/>
              <a:t>The World Wide Web = Uses the Internet to send website data with a HTTP protocol</a:t>
            </a:r>
          </a:p>
          <a:p>
            <a:r>
              <a:rPr lang="en-GB" dirty="0"/>
              <a:t>Web Browser = Displays webpages written in HTML</a:t>
            </a:r>
          </a:p>
          <a:p>
            <a:endParaRPr lang="en-GB" dirty="0"/>
          </a:p>
          <a:p>
            <a:r>
              <a:rPr lang="en-GB" dirty="0"/>
              <a:t>HTML = Hypertext Markup Language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962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D624-FE51-944F-BCD7-B9513A67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Web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EEC82-6DA9-434E-9551-5DFDD4E9F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 a web browser is used to display HTML pages. </a:t>
            </a:r>
          </a:p>
          <a:p>
            <a:endParaRPr lang="en-GB" dirty="0"/>
          </a:p>
          <a:p>
            <a:r>
              <a:rPr lang="en-GB" dirty="0"/>
              <a:t>HTML = HyperText Markup Language</a:t>
            </a:r>
          </a:p>
          <a:p>
            <a:endParaRPr lang="en-GB" dirty="0"/>
          </a:p>
          <a:p>
            <a:r>
              <a:rPr lang="en-GB" dirty="0"/>
              <a:t>HTML is just a language used to create webpages. </a:t>
            </a:r>
          </a:p>
          <a:p>
            <a:r>
              <a:rPr lang="en-GB" dirty="0"/>
              <a:t>We’ll make one now: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41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HTML = HyperText Markup Language </a:t>
            </a:r>
          </a:p>
          <a:p>
            <a:endParaRPr lang="en-US" dirty="0"/>
          </a:p>
          <a:p>
            <a:r>
              <a:rPr lang="en-US" dirty="0"/>
              <a:t>It</a:t>
            </a:r>
            <a:r>
              <a:rPr lang="uk-UA" dirty="0"/>
              <a:t>’</a:t>
            </a:r>
            <a:r>
              <a:rPr lang="en-US" dirty="0"/>
              <a:t>s the language used to make websites </a:t>
            </a:r>
          </a:p>
          <a:p>
            <a:endParaRPr lang="en-US" dirty="0"/>
          </a:p>
          <a:p>
            <a:r>
              <a:rPr lang="en-US" dirty="0"/>
              <a:t>It super easy and uses something called ‘tags’ </a:t>
            </a:r>
          </a:p>
          <a:p>
            <a:endParaRPr lang="en-US" dirty="0"/>
          </a:p>
          <a:p>
            <a:r>
              <a:rPr lang="en-US" dirty="0"/>
              <a:t>Two types</a:t>
            </a:r>
          </a:p>
          <a:p>
            <a:endParaRPr lang="en-US" dirty="0"/>
          </a:p>
          <a:p>
            <a:r>
              <a:rPr lang="en-US" dirty="0"/>
              <a:t>&lt; &gt; Open Tag</a:t>
            </a:r>
          </a:p>
          <a:p>
            <a:r>
              <a:rPr lang="en-US" dirty="0"/>
              <a:t>&lt;/&gt; Close Tag</a:t>
            </a:r>
          </a:p>
          <a:p>
            <a:endParaRPr lang="en-US" dirty="0"/>
          </a:p>
          <a:p>
            <a:r>
              <a:rPr lang="en-US" dirty="0"/>
              <a:t>When you write things inside tags its called nesting. For example &lt;HEAD&gt; is nested within &lt;HTML&gt;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onecompiler.com</a:t>
            </a:r>
            <a:r>
              <a:rPr lang="en-US" dirty="0"/>
              <a:t>/html/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6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19AD-EE48-2044-8420-974A9F38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95E0-ACE6-0041-8F42-F553733B7B7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 numCol="2">
            <a:normAutofit fontScale="62500" lnSpcReduction="20000"/>
          </a:bodyPr>
          <a:lstStyle/>
          <a:p>
            <a:r>
              <a:rPr lang="en-US" dirty="0"/>
              <a:t>The internet is the infrastructure</a:t>
            </a:r>
          </a:p>
          <a:p>
            <a:r>
              <a:rPr lang="en-US" dirty="0"/>
              <a:t>The world wide web is the collection of websites and web pages accessed using the internet </a:t>
            </a:r>
          </a:p>
          <a:p>
            <a:r>
              <a:rPr lang="en-US" dirty="0"/>
              <a:t>A URL is a text-based address for a web page; it can contain the protocol, the domain name and the web page/file name </a:t>
            </a:r>
          </a:p>
          <a:p>
            <a:r>
              <a:rPr lang="en-US" dirty="0"/>
              <a:t>The main purpose of a web browser is to render hypertext markup language (HTML) and display web pages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storing bookmarks and favorites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recording user history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allowing use of multiple tabs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storing cookies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providing navigation tools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providing an address bar </a:t>
            </a:r>
            <a:endParaRPr lang="en-US" dirty="0">
              <a:effectLst/>
            </a:endParaRPr>
          </a:p>
          <a:p>
            <a:r>
              <a:rPr lang="en-US" dirty="0"/>
              <a:t>Understand the difference between the internet and the world wide web </a:t>
            </a:r>
          </a:p>
          <a:p>
            <a:r>
              <a:rPr lang="en-US" dirty="0"/>
              <a:t>Understand what is meant by a uniform resource locator (URL) </a:t>
            </a:r>
            <a:endParaRPr lang="en-US" dirty="0">
              <a:effectLst/>
            </a:endParaRPr>
          </a:p>
          <a:p>
            <a:r>
              <a:rPr lang="en-US" dirty="0"/>
              <a:t>Describe the purpose and operation of hypertext transfer protocol (HTTP) and hypertext transfer protocol secure (HTTPS) </a:t>
            </a:r>
            <a:endParaRPr lang="en-US" dirty="0">
              <a:effectLst/>
            </a:endParaRPr>
          </a:p>
          <a:p>
            <a:r>
              <a:rPr lang="en-US" dirty="0"/>
              <a:t>Explain the purpose and functions of a web browser </a:t>
            </a:r>
            <a:endParaRPr lang="en-US" dirty="0">
              <a:effectLst/>
            </a:endParaRPr>
          </a:p>
          <a:p>
            <a:r>
              <a:rPr lang="en-US" dirty="0"/>
              <a:t>Describe how web pages are located, retrieved and displayed on a device when a user enters a URL </a:t>
            </a:r>
          </a:p>
          <a:p>
            <a:r>
              <a:rPr lang="en-US" dirty="0"/>
              <a:t>Explain what is meant by cookies and how they are used, including session cookies and persistent cookies </a:t>
            </a:r>
          </a:p>
          <a:p>
            <a:r>
              <a:rPr lang="en-US" dirty="0"/>
              <a:t>–  the web browser </a:t>
            </a:r>
            <a:endParaRPr lang="en-US" dirty="0">
              <a:effectLst/>
            </a:endParaRPr>
          </a:p>
          <a:p>
            <a:r>
              <a:rPr lang="en-US" dirty="0"/>
              <a:t>–  IP addresses </a:t>
            </a:r>
            <a:endParaRPr lang="en-US" dirty="0">
              <a:effectLst/>
            </a:endParaRPr>
          </a:p>
          <a:p>
            <a:r>
              <a:rPr lang="en-US" dirty="0"/>
              <a:t>–  domain name server (DNS) </a:t>
            </a:r>
            <a:endParaRPr lang="en-US" dirty="0">
              <a:effectLst/>
            </a:endParaRPr>
          </a:p>
          <a:p>
            <a:r>
              <a:rPr lang="en-US" dirty="0"/>
              <a:t>–  web server </a:t>
            </a:r>
            <a:endParaRPr lang="en-US" dirty="0">
              <a:effectLst/>
            </a:endParaRPr>
          </a:p>
          <a:p>
            <a:r>
              <a:rPr lang="en-US" dirty="0"/>
              <a:t>–  HTML</a:t>
            </a:r>
          </a:p>
          <a:p>
            <a:r>
              <a:rPr lang="en-US" dirty="0"/>
              <a:t>Cookies are used for functions, including: </a:t>
            </a:r>
            <a:endParaRPr lang="en-US" dirty="0">
              <a:effectLst/>
            </a:endParaRPr>
          </a:p>
          <a:p>
            <a:r>
              <a:rPr lang="en-US" dirty="0"/>
              <a:t>–  saving personal details </a:t>
            </a:r>
            <a:endParaRPr lang="en-US" dirty="0">
              <a:effectLst/>
            </a:endParaRPr>
          </a:p>
          <a:p>
            <a:r>
              <a:rPr lang="en-US" dirty="0"/>
              <a:t>–  tracking user preferences </a:t>
            </a:r>
            <a:endParaRPr lang="en-US" dirty="0">
              <a:effectLst/>
            </a:endParaRPr>
          </a:p>
          <a:p>
            <a:r>
              <a:rPr lang="en-US" dirty="0"/>
              <a:t>–  holding items in an online shopping cart </a:t>
            </a:r>
            <a:endParaRPr lang="en-US" dirty="0">
              <a:effectLst/>
            </a:endParaRPr>
          </a:p>
          <a:p>
            <a:r>
              <a:rPr lang="en-US" dirty="0"/>
              <a:t>–  storing login details 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Understand: Features of a web browser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Able: How to use cookies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Answer: What’s the difference between HTML and the internet?</a:t>
            </a:r>
            <a:endParaRPr lang="en-US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830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Notepad or https://</a:t>
            </a:r>
            <a:r>
              <a:rPr lang="en-US" dirty="0" err="1"/>
              <a:t>www.htmlcompiler.net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327761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            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&lt;/HEAD&gt;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1128917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              </a:t>
            </a:r>
          </a:p>
          <a:p>
            <a:r>
              <a:rPr lang="en-US" dirty="0"/>
              <a:t>&lt;TITLE&gt;   &lt;/TITLE&gt;</a:t>
            </a:r>
          </a:p>
          <a:p>
            <a:r>
              <a:rPr lang="en-US" dirty="0"/>
              <a:t>&lt;/HEAD&gt;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1389130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              </a:t>
            </a:r>
          </a:p>
          <a:p>
            <a:r>
              <a:rPr lang="en-US" dirty="0"/>
              <a:t>&lt;TITLE&gt;  I will buy an iPhone 13 for my teacher &lt;/TITLE&gt;</a:t>
            </a:r>
          </a:p>
          <a:p>
            <a:r>
              <a:rPr lang="en-US" dirty="0"/>
              <a:t>&lt;/HEAD&gt;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4193798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              </a:t>
            </a:r>
          </a:p>
          <a:p>
            <a:r>
              <a:rPr lang="en-US" dirty="0"/>
              <a:t>&lt;TITLE&gt;  I will buy an iPhone 13 for my teacher &lt;/TITLE&gt;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1533167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&lt;HEAD&gt;              </a:t>
            </a:r>
          </a:p>
          <a:p>
            <a:r>
              <a:rPr lang="en-US" dirty="0"/>
              <a:t>&lt;TITLE&gt;  I will buy an iPhone 13 for my teacher &lt;/TITLE&gt;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Now I can type in here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325378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Play with some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&lt;h1&gt; &lt;/h1&gt;</a:t>
            </a:r>
          </a:p>
          <a:p>
            <a:r>
              <a:rPr lang="en-US" dirty="0"/>
              <a:t>&lt;h2&gt; &lt;/h2&gt; </a:t>
            </a:r>
            <a:r>
              <a:rPr lang="is-IS" dirty="0"/>
              <a:t>…..&lt;h6&gt; &lt;/h6&gt;</a:t>
            </a:r>
          </a:p>
          <a:p>
            <a:r>
              <a:rPr lang="is-IS" dirty="0"/>
              <a:t>&lt;b&gt; &lt;/b&gt;</a:t>
            </a:r>
          </a:p>
          <a:p>
            <a:r>
              <a:rPr lang="is-IS" dirty="0"/>
              <a:t>&lt;i&gt; &lt;/i&gt;</a:t>
            </a:r>
          </a:p>
          <a:p>
            <a:r>
              <a:rPr lang="is-IS" dirty="0"/>
              <a:t>&amp;lt;</a:t>
            </a:r>
          </a:p>
          <a:p>
            <a:r>
              <a:rPr lang="is-IS" dirty="0"/>
              <a:t>&lt;centre&gt; &lt;/centre&gt;</a:t>
            </a:r>
          </a:p>
          <a:p>
            <a:r>
              <a:rPr lang="is-IS" dirty="0"/>
              <a:t>&lt;p&gt; &lt;/p&gt;</a:t>
            </a:r>
          </a:p>
          <a:p>
            <a:r>
              <a:rPr lang="is-IS" dirty="0"/>
              <a:t>&lt;br&gt; 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=”http://</a:t>
            </a:r>
            <a:r>
              <a:rPr lang="en-US" dirty="0" err="1"/>
              <a:t>www.bing.com</a:t>
            </a:r>
            <a:r>
              <a:rPr lang="en-US" dirty="0"/>
              <a:t>"&gt;Visit Bing&lt;/a&gt;</a:t>
            </a:r>
          </a:p>
          <a:p>
            <a:r>
              <a:rPr lang="en-US" dirty="0"/>
              <a:t>&lt;font size="2" color="blue"&gt;This is some text!&lt;/font&gt;</a:t>
            </a:r>
          </a:p>
          <a:p>
            <a:r>
              <a:rPr lang="en-US" dirty="0"/>
              <a:t>&lt;font face="verdana" color="green"&gt;This is some text!&lt;/font&gt;</a:t>
            </a:r>
          </a:p>
          <a:p>
            <a:r>
              <a:rPr lang="en-US" dirty="0"/>
              <a:t>&lt;img src=”INSERT IMAGE LINK HERE"&gt;</a:t>
            </a:r>
          </a:p>
        </p:txBody>
      </p:sp>
    </p:spTree>
    <p:extLst>
      <p:ext uri="{BB962C8B-B14F-4D97-AF65-F5344CB8AC3E}">
        <p14:creationId xmlns:p14="http://schemas.microsoft.com/office/powerpoint/2010/main" val="2104467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B37D-5029-1B4F-8A95-0ECD2446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Font 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17C25F-0544-344A-B49E-19A2CFAD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&lt;font face="</a:t>
            </a:r>
            <a:r>
              <a:rPr lang="en-US" dirty="0" err="1"/>
              <a:t>verdana</a:t>
            </a:r>
            <a:r>
              <a:rPr lang="en-US" dirty="0"/>
              <a:t>" color="green"&gt;This is some text!&lt;/font&gt;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F23913-BFDD-214D-B109-6408E530B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364476"/>
              </p:ext>
            </p:extLst>
          </p:nvPr>
        </p:nvGraphicFramePr>
        <p:xfrm>
          <a:off x="518160" y="1576228"/>
          <a:ext cx="11049000" cy="4336893"/>
        </p:xfrm>
        <a:graphic>
          <a:graphicData uri="http://schemas.openxmlformats.org/drawingml/2006/table">
            <a:tbl>
              <a:tblPr/>
              <a:tblGrid>
                <a:gridCol w="5524500">
                  <a:extLst>
                    <a:ext uri="{9D8B030D-6E8A-4147-A177-3AD203B41FA5}">
                      <a16:colId xmlns:a16="http://schemas.microsoft.com/office/drawing/2014/main" val="1214449440"/>
                    </a:ext>
                  </a:extLst>
                </a:gridCol>
                <a:gridCol w="5524500">
                  <a:extLst>
                    <a:ext uri="{9D8B030D-6E8A-4147-A177-3AD203B41FA5}">
                      <a16:colId xmlns:a16="http://schemas.microsoft.com/office/drawing/2014/main" val="4124670520"/>
                    </a:ext>
                  </a:extLst>
                </a:gridCol>
              </a:tblGrid>
              <a:tr h="481877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</a:rPr>
                        <a:t>Arial</a:t>
                      </a:r>
                      <a:endParaRPr lang="en-US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face="Arial"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2925"/>
                  </a:ext>
                </a:extLst>
              </a:tr>
              <a:tr h="481877">
                <a:tc>
                  <a:txBody>
                    <a:bodyPr/>
                    <a:lstStyle/>
                    <a:p>
                      <a:r>
                        <a:rPr lang="en-US">
                          <a:latin typeface="Arial Black" panose="020B0604020202020204" pitchFamily="34" charset="0"/>
                        </a:rPr>
                        <a:t>Arial Black</a:t>
                      </a:r>
                      <a:endParaRPr lang="en-US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face="Arial Black"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132243"/>
                  </a:ext>
                </a:extLst>
              </a:tr>
              <a:tr h="481877">
                <a:tc>
                  <a:txBody>
                    <a:bodyPr/>
                    <a:lstStyle/>
                    <a:p>
                      <a:r>
                        <a:rPr lang="en-US">
                          <a:latin typeface="Comic Sans MS" panose="030F0902030302020204" pitchFamily="66" charset="0"/>
                        </a:rPr>
                        <a:t>Comic Sans MS</a:t>
                      </a:r>
                      <a:endParaRPr lang="en-US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face="Comic Sans MS"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68514"/>
                  </a:ext>
                </a:extLst>
              </a:tr>
              <a:tr h="481877">
                <a:tc>
                  <a:txBody>
                    <a:bodyPr/>
                    <a:lstStyle/>
                    <a:p>
                      <a:r>
                        <a:rPr lang="en-US">
                          <a:latin typeface="Courier New" panose="02070309020205020404" pitchFamily="49" charset="0"/>
                        </a:rPr>
                        <a:t>Courier New</a:t>
                      </a:r>
                      <a:endParaRPr lang="en-US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face="Courier New"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3874"/>
                  </a:ext>
                </a:extLst>
              </a:tr>
              <a:tr h="481877">
                <a:tc>
                  <a:txBody>
                    <a:bodyPr/>
                    <a:lstStyle/>
                    <a:p>
                      <a:r>
                        <a:rPr lang="en-US">
                          <a:latin typeface="Georgia" panose="02040502050405020303" pitchFamily="18" charset="0"/>
                        </a:rPr>
                        <a:t>Georgia</a:t>
                      </a:r>
                      <a:endParaRPr lang="en-US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face="Georgia"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553347"/>
                  </a:ext>
                </a:extLst>
              </a:tr>
              <a:tr h="481877">
                <a:tc>
                  <a:txBody>
                    <a:bodyPr/>
                    <a:lstStyle/>
                    <a:p>
                      <a:r>
                        <a:rPr lang="en-US">
                          <a:latin typeface="Impact" panose="020B0806030902050204" pitchFamily="34" charset="0"/>
                        </a:rPr>
                        <a:t>Impact</a:t>
                      </a:r>
                      <a:endParaRPr lang="en-US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face="Impact" 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964148"/>
                  </a:ext>
                </a:extLst>
              </a:tr>
              <a:tr h="481877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</a:rPr>
                        <a:t>Times New Roman </a:t>
                      </a:r>
                      <a:endParaRPr lang="en-US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face="Times New Roman"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21502"/>
                  </a:ext>
                </a:extLst>
              </a:tr>
              <a:tr h="481877">
                <a:tc>
                  <a:txBody>
                    <a:bodyPr/>
                    <a:lstStyle/>
                    <a:p>
                      <a:r>
                        <a:rPr lang="en-US">
                          <a:latin typeface="Trebuchet MS" panose="020B0703020202090204" pitchFamily="34" charset="0"/>
                        </a:rPr>
                        <a:t>Trebuchet MS</a:t>
                      </a:r>
                      <a:endParaRPr lang="en-US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face="Trebuchet MS"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642342"/>
                  </a:ext>
                </a:extLst>
              </a:tr>
              <a:tr h="481877">
                <a:tc>
                  <a:txBody>
                    <a:bodyPr/>
                    <a:lstStyle/>
                    <a:p>
                      <a:r>
                        <a:rPr lang="en-US">
                          <a:latin typeface="Verdana" panose="020B0604030504040204" pitchFamily="34" charset="0"/>
                        </a:rPr>
                        <a:t>Verdana</a:t>
                      </a:r>
                      <a:endParaRPr lang="en-US"/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face="Verdana"</a:t>
                      </a:r>
                    </a:p>
                  </a:txBody>
                  <a:tcPr marL="47625" marR="4762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180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867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with colours: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are these colours called?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62560" y="1828800"/>
            <a:ext cx="2032000" cy="180848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672080" y="1828800"/>
            <a:ext cx="2032000" cy="180848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181600" y="1828800"/>
            <a:ext cx="2032000" cy="18084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691120" y="1828800"/>
            <a:ext cx="2032000" cy="18084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160000" y="1828800"/>
            <a:ext cx="2032000" cy="1808480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8474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Problem with colours: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need to use colour codes and not names. There are not enough names.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3149600"/>
            <a:ext cx="2032000" cy="180848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509520" y="3149600"/>
            <a:ext cx="2032000" cy="180848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019040" y="3149600"/>
            <a:ext cx="2032000" cy="18084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28560" y="3149600"/>
            <a:ext cx="2032000" cy="18084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9860280" y="3149600"/>
            <a:ext cx="2032000" cy="1808480"/>
          </a:xfrm>
          <a:prstGeom prst="rect">
            <a:avLst/>
          </a:prstGeom>
          <a:solidFill>
            <a:srgbClr val="76D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55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47C97-2371-5848-84CF-8546100A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Extra for nothing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F4039-0D4F-034B-BA0D-1444983B4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Cambridge says that for IGCSE, it should take 180 hours. </a:t>
            </a:r>
          </a:p>
          <a:p>
            <a:endParaRPr lang="en-GB" dirty="0"/>
          </a:p>
          <a:p>
            <a:r>
              <a:rPr lang="en-GB" dirty="0"/>
              <a:t>So they design IGCSE to try and fill 180 hours.</a:t>
            </a:r>
          </a:p>
          <a:p>
            <a:endParaRPr lang="en-GB" dirty="0"/>
          </a:p>
          <a:p>
            <a:r>
              <a:rPr lang="en-GB" dirty="0"/>
              <a:t>But, that means they add topics just to fill in time. </a:t>
            </a:r>
          </a:p>
          <a:p>
            <a:endParaRPr lang="en-GB" dirty="0"/>
          </a:p>
          <a:p>
            <a:r>
              <a:rPr lang="en-GB" dirty="0"/>
              <a:t>This topic, I think, is one of those topics. </a:t>
            </a:r>
          </a:p>
          <a:p>
            <a:endParaRPr lang="en-GB" dirty="0"/>
          </a:p>
          <a:p>
            <a:r>
              <a:rPr lang="en-GB" dirty="0"/>
              <a:t>Too easy and no way is there any new learning here. </a:t>
            </a:r>
          </a:p>
          <a:p>
            <a:endParaRPr lang="en-GB" dirty="0"/>
          </a:p>
          <a:p>
            <a:r>
              <a:rPr lang="en-GB" dirty="0"/>
              <a:t>But its in our syllabus so we must do. </a:t>
            </a:r>
          </a:p>
        </p:txBody>
      </p:sp>
    </p:spTree>
    <p:extLst>
      <p:ext uri="{BB962C8B-B14F-4D97-AF65-F5344CB8AC3E}">
        <p14:creationId xmlns:p14="http://schemas.microsoft.com/office/powerpoint/2010/main" val="2358793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Hexadecimal Colour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use it for HTML colour codes</a:t>
            </a:r>
          </a:p>
          <a:p>
            <a:endParaRPr lang="en-GB" dirty="0"/>
          </a:p>
          <a:p>
            <a:r>
              <a:rPr lang="en-GB" dirty="0"/>
              <a:t>Every colour you see on a screen is a mixture of red, green and blue</a:t>
            </a:r>
          </a:p>
          <a:p>
            <a:endParaRPr lang="en-GB" dirty="0"/>
          </a:p>
          <a:p>
            <a:r>
              <a:rPr lang="en-GB" dirty="0"/>
              <a:t>It can range from 0 (nothing) to 255 (the maximum amount)</a:t>
            </a:r>
          </a:p>
          <a:p>
            <a:endParaRPr lang="en-GB" dirty="0"/>
          </a:p>
          <a:p>
            <a:r>
              <a:rPr lang="en-GB" dirty="0"/>
              <a:t>So pure red will have 255 red, 0 green, 0 blue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972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Well, because we have many colours and many colour combinations – we use hex </a:t>
            </a:r>
          </a:p>
          <a:p>
            <a:endParaRPr lang="en-US" dirty="0"/>
          </a:p>
          <a:p>
            <a:r>
              <a:rPr lang="en-US" dirty="0"/>
              <a:t>HTML colour codes all start with a #</a:t>
            </a:r>
          </a:p>
          <a:p>
            <a:endParaRPr lang="en-US" dirty="0"/>
          </a:p>
          <a:p>
            <a:r>
              <a:rPr lang="en-US" dirty="0"/>
              <a:t>The first two characters say how much red, the next two is how much green and the next two how much blue</a:t>
            </a:r>
          </a:p>
          <a:p>
            <a:endParaRPr lang="en-US" dirty="0"/>
          </a:p>
          <a:p>
            <a:r>
              <a:rPr lang="en-US" dirty="0"/>
              <a:t>So pure red will be:</a:t>
            </a:r>
          </a:p>
          <a:p>
            <a:r>
              <a:rPr lang="en-US" dirty="0"/>
              <a:t>#</a:t>
            </a:r>
            <a:r>
              <a:rPr lang="en-US" dirty="0" err="1"/>
              <a:t>FF0000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https://html-color-</a:t>
            </a:r>
            <a:r>
              <a:rPr lang="en-US" dirty="0" err="1"/>
              <a:t>codes.info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596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Tables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771" y="912813"/>
            <a:ext cx="4931229" cy="592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Start of table</a:t>
            </a:r>
          </a:p>
          <a:p>
            <a:r>
              <a:rPr lang="en-GB" dirty="0">
                <a:solidFill>
                  <a:schemeClr val="bg1"/>
                </a:solidFill>
              </a:rPr>
              <a:t>Table Row &lt;tr&gt;</a:t>
            </a:r>
          </a:p>
          <a:p>
            <a:r>
              <a:rPr lang="en-GB" dirty="0">
                <a:solidFill>
                  <a:schemeClr val="bg1"/>
                </a:solidFill>
              </a:rPr>
              <a:t>Table Header &lt;th&gt;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979008" y="912813"/>
            <a:ext cx="4931229" cy="592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&lt;table&gt;</a:t>
            </a:r>
          </a:p>
          <a:p>
            <a:r>
              <a:rPr lang="hr-HR" dirty="0">
                <a:solidFill>
                  <a:schemeClr val="bg1"/>
                </a:solidFill>
              </a:rPr>
              <a:t>  &lt;tr&gt;</a:t>
            </a:r>
          </a:p>
          <a:p>
            <a:r>
              <a:rPr lang="de-DE" dirty="0">
                <a:solidFill>
                  <a:schemeClr val="bg1"/>
                </a:solidFill>
              </a:rPr>
              <a:t>    &lt;th&gt;Month&lt;/th&gt;</a:t>
            </a:r>
          </a:p>
          <a:p>
            <a:r>
              <a:rPr lang="de-DE" dirty="0">
                <a:solidFill>
                  <a:schemeClr val="bg1"/>
                </a:solidFill>
              </a:rPr>
              <a:t>    &lt;th&gt;Savings&lt;/th&gt;</a:t>
            </a:r>
          </a:p>
          <a:p>
            <a:r>
              <a:rPr lang="nb-NO" dirty="0">
                <a:solidFill>
                  <a:schemeClr val="bg1"/>
                </a:solidFill>
              </a:rPr>
              <a:t>  &lt;/tr&gt;</a:t>
            </a:r>
          </a:p>
          <a:p>
            <a:r>
              <a:rPr lang="hr-HR" dirty="0">
                <a:solidFill>
                  <a:schemeClr val="bg1"/>
                </a:solidFill>
              </a:rPr>
              <a:t>  &lt;tr&gt;</a:t>
            </a:r>
          </a:p>
          <a:p>
            <a:r>
              <a:rPr lang="en-US" dirty="0">
                <a:solidFill>
                  <a:schemeClr val="bg1"/>
                </a:solidFill>
              </a:rPr>
              <a:t>    &lt;td&gt;January&lt;/td&gt;</a:t>
            </a:r>
          </a:p>
          <a:p>
            <a:r>
              <a:rPr lang="en-US" dirty="0">
                <a:solidFill>
                  <a:schemeClr val="bg1"/>
                </a:solidFill>
              </a:rPr>
              <a:t>    &lt;td&gt;$100&lt;/td&gt;</a:t>
            </a:r>
          </a:p>
          <a:p>
            <a:r>
              <a:rPr lang="nb-NO" dirty="0">
                <a:solidFill>
                  <a:schemeClr val="bg1"/>
                </a:solidFill>
              </a:rPr>
              <a:t>  &lt;/tr&gt;</a:t>
            </a:r>
          </a:p>
          <a:p>
            <a:r>
              <a:rPr lang="nb-NO" dirty="0">
                <a:solidFill>
                  <a:schemeClr val="bg1"/>
                </a:solidFill>
              </a:rPr>
              <a:t>&lt;/table&gt;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4" y="2443460"/>
            <a:ext cx="5700486" cy="35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0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2B4E-B17A-E64D-A638-22DD0C8E2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Web Browser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E7326-F825-9047-97F2-88FB61DED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Okay, when web browsers were first made, yes, all they can do is display HTML.</a:t>
            </a:r>
          </a:p>
          <a:p>
            <a:endParaRPr lang="en-GB" dirty="0"/>
          </a:p>
          <a:p>
            <a:r>
              <a:rPr lang="en-GB" dirty="0"/>
              <a:t>But now browsers can do many things:</a:t>
            </a:r>
          </a:p>
          <a:p>
            <a:pPr lvl="1"/>
            <a:r>
              <a:rPr lang="en-US" dirty="0"/>
              <a:t>–  storing bookmarks and favorites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recording user history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allowing use of multiple tabs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storing cookies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providing navigation tools </a:t>
            </a:r>
            <a:endParaRPr lang="en-US" dirty="0">
              <a:effectLst/>
            </a:endParaRPr>
          </a:p>
          <a:p>
            <a:pPr lvl="1"/>
            <a:r>
              <a:rPr lang="en-US" dirty="0"/>
              <a:t>–  providing an address bar </a:t>
            </a:r>
            <a:endParaRPr lang="en-US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114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2946-1310-1940-9C7C-491230F0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Cookies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00EE-9FE0-124A-B43E-A4678D052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Ah such a stupid term. </a:t>
            </a:r>
          </a:p>
          <a:p>
            <a:endParaRPr lang="en-GB" dirty="0"/>
          </a:p>
          <a:p>
            <a:r>
              <a:rPr lang="en-GB" dirty="0"/>
              <a:t>A cookie is the name of file, its actually just a text file. </a:t>
            </a:r>
          </a:p>
          <a:p>
            <a:r>
              <a:rPr lang="en-GB" dirty="0"/>
              <a:t>But it holds some information about you. </a:t>
            </a:r>
          </a:p>
          <a:p>
            <a:endParaRPr lang="en-GB" dirty="0"/>
          </a:p>
          <a:p>
            <a:r>
              <a:rPr lang="en-GB" dirty="0"/>
              <a:t>When you visit a (European) website, it will ask if you accept cookies. If you allow this to happen, then the website will store this text file, this cookie, on your computer. </a:t>
            </a:r>
          </a:p>
          <a:p>
            <a:endParaRPr lang="en-GB" dirty="0"/>
          </a:p>
          <a:p>
            <a:r>
              <a:rPr lang="en-GB" dirty="0"/>
              <a:t>The next time you go to the same website, it will look at the cookie to get some of your information</a:t>
            </a:r>
          </a:p>
        </p:txBody>
      </p:sp>
    </p:spTree>
    <p:extLst>
      <p:ext uri="{BB962C8B-B14F-4D97-AF65-F5344CB8AC3E}">
        <p14:creationId xmlns:p14="http://schemas.microsoft.com/office/powerpoint/2010/main" val="1956221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C73D-165F-B549-A35B-49C9B87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do cookies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E0FE1-4CFD-684E-ABE4-51C81C37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62500" lnSpcReduction="20000"/>
          </a:bodyPr>
          <a:lstStyle/>
          <a:p>
            <a:r>
              <a:rPr lang="en-GB" dirty="0"/>
              <a:t>Personal Details</a:t>
            </a:r>
          </a:p>
          <a:p>
            <a:r>
              <a:rPr lang="en-GB" dirty="0"/>
              <a:t>		Name</a:t>
            </a:r>
          </a:p>
          <a:p>
            <a:r>
              <a:rPr lang="en-GB" dirty="0"/>
              <a:t>		Address </a:t>
            </a:r>
          </a:p>
          <a:p>
            <a:r>
              <a:rPr lang="en-GB" dirty="0"/>
              <a:t>		Phone Number</a:t>
            </a:r>
          </a:p>
          <a:p>
            <a:r>
              <a:rPr lang="en-GB" dirty="0"/>
              <a:t>		Email</a:t>
            </a:r>
          </a:p>
          <a:p>
            <a:r>
              <a:rPr lang="en-GB" dirty="0"/>
              <a:t>		Bank information</a:t>
            </a:r>
          </a:p>
          <a:p>
            <a:endParaRPr lang="en-GB" dirty="0"/>
          </a:p>
          <a:p>
            <a:r>
              <a:rPr lang="en-GB" dirty="0"/>
              <a:t>User Preferences </a:t>
            </a:r>
          </a:p>
          <a:p>
            <a:r>
              <a:rPr lang="en-GB" dirty="0"/>
              <a:t>		Colour scheme of website</a:t>
            </a:r>
          </a:p>
          <a:p>
            <a:r>
              <a:rPr lang="en-GB" dirty="0"/>
              <a:t>		Language of website</a:t>
            </a:r>
          </a:p>
          <a:p>
            <a:r>
              <a:rPr lang="en-GB" dirty="0"/>
              <a:t>		Text size of website</a:t>
            </a:r>
          </a:p>
          <a:p>
            <a:endParaRPr lang="en-GB" dirty="0"/>
          </a:p>
          <a:p>
            <a:r>
              <a:rPr lang="en-GB" dirty="0"/>
              <a:t>Shopping Information</a:t>
            </a:r>
          </a:p>
          <a:p>
            <a:r>
              <a:rPr lang="en-GB" dirty="0"/>
              <a:t>		Items in cart not yet paid for </a:t>
            </a:r>
          </a:p>
          <a:p>
            <a:r>
              <a:rPr lang="en-GB" dirty="0"/>
              <a:t>		Items you might like </a:t>
            </a:r>
          </a:p>
          <a:p>
            <a:r>
              <a:rPr lang="en-GB" dirty="0"/>
              <a:t>	</a:t>
            </a:r>
          </a:p>
          <a:p>
            <a:r>
              <a:rPr lang="en-GB" dirty="0"/>
              <a:t>Login Information</a:t>
            </a:r>
          </a:p>
          <a:p>
            <a:r>
              <a:rPr lang="en-GB" dirty="0"/>
              <a:t>		Username</a:t>
            </a:r>
          </a:p>
          <a:p>
            <a:r>
              <a:rPr lang="en-GB" dirty="0"/>
              <a:t>		Passwords</a:t>
            </a:r>
          </a:p>
        </p:txBody>
      </p:sp>
    </p:spTree>
    <p:extLst>
      <p:ext uri="{BB962C8B-B14F-4D97-AF65-F5344CB8AC3E}">
        <p14:creationId xmlns:p14="http://schemas.microsoft.com/office/powerpoint/2010/main" val="1632843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9FA1-7740-DE48-97EF-AB1F2E7B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Isn’t that dangerous?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8DC6-7D55-B743-8F06-BC1D4B24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Yes it is. </a:t>
            </a:r>
          </a:p>
          <a:p>
            <a:r>
              <a:rPr lang="en-GB" dirty="0"/>
              <a:t>If someone steals your computer, or even just looks at it for a few minutes, they can copy your cookies / information in your cookies and now they have some of your data. </a:t>
            </a:r>
          </a:p>
          <a:p>
            <a:endParaRPr lang="en-GB" dirty="0"/>
          </a:p>
          <a:p>
            <a:r>
              <a:rPr lang="en-GB" dirty="0"/>
              <a:t>So, now, browsers may use incognito / private browsing. This does not allow any cookies to be saved.</a:t>
            </a:r>
          </a:p>
          <a:p>
            <a:endParaRPr lang="en-GB" dirty="0"/>
          </a:p>
          <a:p>
            <a:r>
              <a:rPr lang="en-GB" dirty="0"/>
              <a:t>Also, there is something called persistent cookies and session cookies.</a:t>
            </a:r>
          </a:p>
          <a:p>
            <a:r>
              <a:rPr lang="en-GB" dirty="0"/>
              <a:t>Persistent Cookie:</a:t>
            </a:r>
          </a:p>
          <a:p>
            <a:r>
              <a:rPr lang="en-GB" dirty="0"/>
              <a:t>This cookie is stored on your computer until you decide to remove it</a:t>
            </a:r>
          </a:p>
          <a:p>
            <a:endParaRPr lang="en-GB" dirty="0"/>
          </a:p>
          <a:p>
            <a:r>
              <a:rPr lang="en-GB" dirty="0"/>
              <a:t>Session Cookie </a:t>
            </a:r>
          </a:p>
          <a:p>
            <a:r>
              <a:rPr lang="en-GB" dirty="0"/>
              <a:t>This cookie is stored on your computer until you close your web browser and then it automatically gets removed</a:t>
            </a:r>
          </a:p>
        </p:txBody>
      </p:sp>
    </p:spTree>
    <p:extLst>
      <p:ext uri="{BB962C8B-B14F-4D97-AF65-F5344CB8AC3E}">
        <p14:creationId xmlns:p14="http://schemas.microsoft.com/office/powerpoint/2010/main" val="1860229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/>
            <a:r>
              <a:rPr lang="en-US" dirty="0"/>
              <a:t>Make a webpage that:</a:t>
            </a:r>
          </a:p>
          <a:p>
            <a:pPr marL="514350" indent="-514350">
              <a:buFont typeface="+mj-lt"/>
              <a:buAutoNum type="alphaLcPeriod"/>
            </a:pPr>
            <a:endParaRPr lang="en-US" dirty="0"/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Has five different font </a:t>
            </a:r>
            <a:r>
              <a:rPr lang="en-GB" dirty="0"/>
              <a:t>colours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Two different fonts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Two different font styles 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Underlined text 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Bold text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Two links to another website 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Background colour that is NOT white 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An image 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A less than sign “&lt;“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Text in the middle of the page 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A paragraph 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A break line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A simple table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An image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A table with a border 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Inside the table is text that is in a different colour</a:t>
            </a:r>
          </a:p>
          <a:p>
            <a:pPr marL="514350" indent="-514350">
              <a:buFont typeface="+mj-lt"/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29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A3B7EBE-8990-D4C4-E32A-070ADC624E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401629"/>
            <a:ext cx="6096000" cy="6054741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A413F26-7FE5-7F8A-5141-9095F4ECD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55277"/>
            <a:ext cx="6096000" cy="1947446"/>
          </a:xfrm>
        </p:spPr>
      </p:pic>
    </p:spTree>
    <p:extLst>
      <p:ext uri="{BB962C8B-B14F-4D97-AF65-F5344CB8AC3E}">
        <p14:creationId xmlns:p14="http://schemas.microsoft.com/office/powerpoint/2010/main" val="3423503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B059FC1-B795-0290-027C-3575E7FC07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212938"/>
            <a:ext cx="6096000" cy="2432123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3A2572-AF4F-0860-7E9F-3796EA2018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49577"/>
            <a:ext cx="6096000" cy="2358846"/>
          </a:xfrm>
        </p:spPr>
      </p:pic>
    </p:spTree>
    <p:extLst>
      <p:ext uri="{BB962C8B-B14F-4D97-AF65-F5344CB8AC3E}">
        <p14:creationId xmlns:p14="http://schemas.microsoft.com/office/powerpoint/2010/main" val="166697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F3BE-49FF-8844-96E4-B7DF49F95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6C83D-5F50-C04E-943D-2B67E0EE0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Q: What is a network?</a:t>
            </a:r>
          </a:p>
          <a:p>
            <a:r>
              <a:rPr lang="en-GB" dirty="0"/>
              <a:t>A: Two or more nodes connected together </a:t>
            </a:r>
          </a:p>
          <a:p>
            <a:endParaRPr lang="en-GB" dirty="0"/>
          </a:p>
          <a:p>
            <a:r>
              <a:rPr lang="en-GB" dirty="0"/>
              <a:t>Q: What is a LAN?</a:t>
            </a:r>
          </a:p>
          <a:p>
            <a:r>
              <a:rPr lang="en-GB" dirty="0"/>
              <a:t>A: Local Area Network. A network within one building</a:t>
            </a:r>
          </a:p>
          <a:p>
            <a:endParaRPr lang="en-GB" dirty="0"/>
          </a:p>
          <a:p>
            <a:r>
              <a:rPr lang="en-GB" dirty="0"/>
              <a:t>Q: What is a WAN?</a:t>
            </a:r>
          </a:p>
          <a:p>
            <a:r>
              <a:rPr lang="en-GB" dirty="0"/>
              <a:t>A: One LAN connected to another LAN across different buildings</a:t>
            </a:r>
          </a:p>
          <a:p>
            <a:endParaRPr lang="en-GB" dirty="0"/>
          </a:p>
          <a:p>
            <a:r>
              <a:rPr lang="en-GB" dirty="0"/>
              <a:t>Q: What is the Internet?</a:t>
            </a:r>
          </a:p>
          <a:p>
            <a:r>
              <a:rPr lang="en-GB" dirty="0"/>
              <a:t>A: A giant WAN. A global connection of networks</a:t>
            </a:r>
          </a:p>
        </p:txBody>
      </p:sp>
    </p:spTree>
    <p:extLst>
      <p:ext uri="{BB962C8B-B14F-4D97-AF65-F5344CB8AC3E}">
        <p14:creationId xmlns:p14="http://schemas.microsoft.com/office/powerpoint/2010/main" val="1964025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825A9C0-7BE6-3FA5-30C0-A320F59AAB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318965"/>
            <a:ext cx="6096000" cy="6220070"/>
          </a:xfrm>
        </p:spPr>
      </p:pic>
      <p:pic>
        <p:nvPicPr>
          <p:cNvPr id="7" name="Content Placeholder 6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2D985F32-0452-654E-E172-D61D645D11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404791"/>
            <a:ext cx="6096000" cy="4048417"/>
          </a:xfrm>
        </p:spPr>
      </p:pic>
    </p:spTree>
    <p:extLst>
      <p:ext uri="{BB962C8B-B14F-4D97-AF65-F5344CB8AC3E}">
        <p14:creationId xmlns:p14="http://schemas.microsoft.com/office/powerpoint/2010/main" val="254798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248F-B82C-5047-AD8F-A8903D77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BE9C7-FB53-5E47-ABDB-517DBD209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So if The Internet is a group of computers connected together, then what is the World Wide Web (WWW)?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Internet = Group of computers connected together</a:t>
            </a:r>
          </a:p>
          <a:p>
            <a:endParaRPr lang="en-GB" dirty="0"/>
          </a:p>
          <a:p>
            <a:r>
              <a:rPr lang="en-GB" dirty="0"/>
              <a:t>WWW = Uses the internet to send information </a:t>
            </a:r>
          </a:p>
          <a:p>
            <a:endParaRPr lang="en-GB" dirty="0"/>
          </a:p>
          <a:p>
            <a:r>
              <a:rPr lang="en-GB" dirty="0"/>
              <a:t>Q: Can you have the internet without WWW?</a:t>
            </a:r>
          </a:p>
          <a:p>
            <a:r>
              <a:rPr lang="en-GB" dirty="0"/>
              <a:t>A: Yes, you can have computers connected and not send anything, its pointless but you can have it. </a:t>
            </a:r>
          </a:p>
          <a:p>
            <a:endParaRPr lang="en-GB" dirty="0"/>
          </a:p>
          <a:p>
            <a:r>
              <a:rPr lang="en-GB" dirty="0"/>
              <a:t>Q: Can you have WWW without the Internet?</a:t>
            </a:r>
          </a:p>
          <a:p>
            <a:r>
              <a:rPr lang="en-GB" dirty="0"/>
              <a:t>A: No, WWW needs the Internet to send information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049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WWW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Internet is computers connected together </a:t>
            </a:r>
          </a:p>
          <a:p>
            <a:endParaRPr lang="en-GB" dirty="0"/>
          </a:p>
          <a:p>
            <a:r>
              <a:rPr lang="en-GB" dirty="0"/>
              <a:t>The world wide web (WWW) USES the internet to send information </a:t>
            </a:r>
          </a:p>
          <a:p>
            <a:endParaRPr lang="en-GB" dirty="0"/>
          </a:p>
          <a:p>
            <a:r>
              <a:rPr lang="en-GB" dirty="0"/>
              <a:t>The information it sends is website information</a:t>
            </a:r>
          </a:p>
          <a:p>
            <a:endParaRPr lang="en-GB" dirty="0"/>
          </a:p>
          <a:p>
            <a:r>
              <a:rPr lang="en-GB" dirty="0"/>
              <a:t>This website information has to be sent using specific rules. These rules are called </a:t>
            </a:r>
          </a:p>
          <a:p>
            <a:endParaRPr lang="en-GB" dirty="0"/>
          </a:p>
          <a:p>
            <a:r>
              <a:rPr lang="en-GB" dirty="0"/>
              <a:t>HTTP = Hypertext Transfer Protocol </a:t>
            </a:r>
          </a:p>
          <a:p>
            <a:endParaRPr lang="en-GB" dirty="0"/>
          </a:p>
          <a:p>
            <a:r>
              <a:rPr lang="en-GB" dirty="0"/>
              <a:t>You can use the internet for other things</a:t>
            </a:r>
            <a:r>
              <a:rPr lang="is-IS" dirty="0"/>
              <a:t>….like remote printing, email, torrents.... Theese use different protocols (POP, SMTP, FTP...)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33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0065-CA78-2649-B881-221649C3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WWW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86E58-D834-944D-954A-9282C2528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said that the WWW is used to send information and it uses the internet to send these things, but what information does it send?</a:t>
            </a:r>
          </a:p>
          <a:p>
            <a:endParaRPr lang="en-GB" dirty="0"/>
          </a:p>
          <a:p>
            <a:r>
              <a:rPr lang="en-GB" dirty="0"/>
              <a:t>Cambridge wants us to know that the WWW is used to send webpages and websites</a:t>
            </a:r>
          </a:p>
          <a:p>
            <a:endParaRPr lang="en-GB" dirty="0"/>
          </a:p>
          <a:p>
            <a:r>
              <a:rPr lang="en-GB" dirty="0"/>
              <a:t>Webpage = One page</a:t>
            </a:r>
          </a:p>
          <a:p>
            <a:r>
              <a:rPr lang="en-GB" dirty="0"/>
              <a:t>Website = Many webpages</a:t>
            </a:r>
          </a:p>
          <a:p>
            <a:endParaRPr lang="en-GB" dirty="0"/>
          </a:p>
          <a:p>
            <a:r>
              <a:rPr lang="en-GB" dirty="0"/>
              <a:t>You access these websites / webpages by using a URL </a:t>
            </a:r>
          </a:p>
          <a:p>
            <a:endParaRPr lang="en-GB" dirty="0"/>
          </a:p>
          <a:p>
            <a:r>
              <a:rPr lang="en-GB" dirty="0"/>
              <a:t>URL = Uniform Resource Locator </a:t>
            </a:r>
          </a:p>
        </p:txBody>
      </p:sp>
    </p:spTree>
    <p:extLst>
      <p:ext uri="{BB962C8B-B14F-4D97-AF65-F5344CB8AC3E}">
        <p14:creationId xmlns:p14="http://schemas.microsoft.com/office/powerpoint/2010/main" val="203983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08BE-539D-5E4D-AA1D-97F07230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Uniform Resource Locator  -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94896-CFBE-9444-8934-C68492707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http://www.bing.com</a:t>
            </a:r>
            <a:endParaRPr lang="en-GB" u="sng" dirty="0"/>
          </a:p>
          <a:p>
            <a:r>
              <a:rPr lang="en-GB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http://www.baidu.com</a:t>
            </a:r>
            <a:endParaRPr lang="en-GB" u="sng" dirty="0"/>
          </a:p>
          <a:p>
            <a:r>
              <a:rPr lang="en-GB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http://www.instagram.com</a:t>
            </a:r>
            <a:endParaRPr lang="en-GB" u="sng" dirty="0"/>
          </a:p>
          <a:p>
            <a:r>
              <a:rPr lang="en-GB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http://www.yinghua-school.com</a:t>
            </a:r>
            <a:endParaRPr lang="en-GB" u="sng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Every URL is split into different parts. </a:t>
            </a:r>
          </a:p>
          <a:p>
            <a:r>
              <a:rPr lang="en-GB" dirty="0"/>
              <a:t>The number of parts depends on how complicated the URL is. </a:t>
            </a:r>
          </a:p>
          <a:p>
            <a:endParaRPr lang="en-GB" dirty="0"/>
          </a:p>
          <a:p>
            <a:r>
              <a:rPr lang="en-GB" dirty="0"/>
              <a:t>Lets have a look at </a:t>
            </a:r>
            <a:r>
              <a:rPr lang="en-GB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http://www.yinghua-school.com/engage</a:t>
            </a:r>
            <a:r>
              <a:rPr lang="en-GB" dirty="0"/>
              <a:t>/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11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C1AA-A427-8242-A42F-795A64498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Top level domain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12D32-11B3-E040-B710-0BAA792E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.com </a:t>
            </a:r>
          </a:p>
          <a:p>
            <a:r>
              <a:rPr lang="en-GB" dirty="0"/>
              <a:t>.cn </a:t>
            </a:r>
          </a:p>
          <a:p>
            <a:r>
              <a:rPr lang="en-GB" dirty="0" err="1"/>
              <a:t>.net</a:t>
            </a:r>
            <a:endParaRPr lang="en-GB" dirty="0"/>
          </a:p>
          <a:p>
            <a:r>
              <a:rPr lang="en-GB" dirty="0"/>
              <a:t>.</a:t>
            </a:r>
            <a:r>
              <a:rPr lang="en-GB" dirty="0" err="1"/>
              <a:t>co.uk</a:t>
            </a:r>
            <a:endParaRPr lang="en-GB" dirty="0"/>
          </a:p>
          <a:p>
            <a:r>
              <a:rPr lang="en-GB" dirty="0"/>
              <a:t>.org</a:t>
            </a:r>
          </a:p>
          <a:p>
            <a:r>
              <a:rPr lang="en-GB" dirty="0"/>
              <a:t>.gov</a:t>
            </a:r>
          </a:p>
          <a:p>
            <a:r>
              <a:rPr lang="en-GB" dirty="0"/>
              <a:t>.</a:t>
            </a:r>
            <a:r>
              <a:rPr lang="en-GB" dirty="0" err="1"/>
              <a:t>jp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009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2872</Words>
  <Application>Microsoft Macintosh PowerPoint</Application>
  <PresentationFormat>Widescreen</PresentationFormat>
  <Paragraphs>510</Paragraphs>
  <Slides>40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Arial Black</vt:lpstr>
      <vt:lpstr>Calibri</vt:lpstr>
      <vt:lpstr>Calibri Light</vt:lpstr>
      <vt:lpstr>Comic Sans MS</vt:lpstr>
      <vt:lpstr>Courier New</vt:lpstr>
      <vt:lpstr>Georgia</vt:lpstr>
      <vt:lpstr>Impact</vt:lpstr>
      <vt:lpstr>Times New Roman</vt:lpstr>
      <vt:lpstr>Trebuchet MS</vt:lpstr>
      <vt:lpstr>Verdana</vt:lpstr>
      <vt:lpstr>Office Theme</vt:lpstr>
      <vt:lpstr>5.1 The internet and the world wide web </vt:lpstr>
      <vt:lpstr>Today</vt:lpstr>
      <vt:lpstr>Extra for nothing</vt:lpstr>
      <vt:lpstr>What is?</vt:lpstr>
      <vt:lpstr>The Internet</vt:lpstr>
      <vt:lpstr>WWW</vt:lpstr>
      <vt:lpstr>WWW</vt:lpstr>
      <vt:lpstr>Uniform Resource Locator  - URL</vt:lpstr>
      <vt:lpstr>Top level domain </vt:lpstr>
      <vt:lpstr>URL Parts</vt:lpstr>
      <vt:lpstr>More complicated</vt:lpstr>
      <vt:lpstr>What about names and numbers</vt:lpstr>
      <vt:lpstr>DNS</vt:lpstr>
      <vt:lpstr>Domain Name and URL – Video Question</vt:lpstr>
      <vt:lpstr>PowerPoint Presentation</vt:lpstr>
      <vt:lpstr>Domain Name System (DNS) Process</vt:lpstr>
      <vt:lpstr>Browser</vt:lpstr>
      <vt:lpstr>Web Browser</vt:lpstr>
      <vt:lpstr>HTML</vt:lpstr>
      <vt:lpstr>Notepad or https://www.htmlcompiler.net</vt:lpstr>
      <vt:lpstr>Notepad</vt:lpstr>
      <vt:lpstr>Notepad</vt:lpstr>
      <vt:lpstr>Notepad</vt:lpstr>
      <vt:lpstr>Notepad</vt:lpstr>
      <vt:lpstr>Notepad</vt:lpstr>
      <vt:lpstr>Play with some tags</vt:lpstr>
      <vt:lpstr>Font Face</vt:lpstr>
      <vt:lpstr>Problem with colours: </vt:lpstr>
      <vt:lpstr>Problem with colours: </vt:lpstr>
      <vt:lpstr>Hexadecimal Colour Codes</vt:lpstr>
      <vt:lpstr>So what?</vt:lpstr>
      <vt:lpstr>Tables </vt:lpstr>
      <vt:lpstr>Web Browser features</vt:lpstr>
      <vt:lpstr>Cookies</vt:lpstr>
      <vt:lpstr>What do cookies store?</vt:lpstr>
      <vt:lpstr>Isn’t that dangerous?</vt:lpstr>
      <vt:lpstr>Task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5.1 The internet and the world wide web </dc:title>
  <dc:creator>amar anwar</dc:creator>
  <cp:lastModifiedBy>AMAR ANWAR</cp:lastModifiedBy>
  <cp:revision>13</cp:revision>
  <dcterms:created xsi:type="dcterms:W3CDTF">2021-02-07T06:27:57Z</dcterms:created>
  <dcterms:modified xsi:type="dcterms:W3CDTF">2023-02-07T07:47:42Z</dcterms:modified>
</cp:coreProperties>
</file>